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9" r:id="rId1"/>
    <p:sldMasterId id="2147483733" r:id="rId2"/>
  </p:sldMasterIdLst>
  <p:sldIdLst>
    <p:sldId id="256" r:id="rId3"/>
    <p:sldId id="302" r:id="rId4"/>
    <p:sldId id="276" r:id="rId5"/>
    <p:sldId id="301" r:id="rId6"/>
    <p:sldId id="300" r:id="rId7"/>
    <p:sldId id="305" r:id="rId8"/>
    <p:sldId id="277" r:id="rId9"/>
    <p:sldId id="280" r:id="rId10"/>
    <p:sldId id="299" r:id="rId11"/>
    <p:sldId id="309" r:id="rId12"/>
    <p:sldId id="259" r:id="rId13"/>
    <p:sldId id="260" r:id="rId14"/>
    <p:sldId id="261" r:id="rId15"/>
    <p:sldId id="265" r:id="rId16"/>
    <p:sldId id="308" r:id="rId17"/>
    <p:sldId id="312" r:id="rId18"/>
    <p:sldId id="310" r:id="rId19"/>
    <p:sldId id="266" r:id="rId20"/>
    <p:sldId id="313" r:id="rId21"/>
    <p:sldId id="295" r:id="rId22"/>
    <p:sldId id="315" r:id="rId23"/>
    <p:sldId id="314" r:id="rId24"/>
    <p:sldId id="306" r:id="rId25"/>
    <p:sldId id="270" r:id="rId26"/>
    <p:sldId id="316" r:id="rId27"/>
    <p:sldId id="317" r:id="rId28"/>
    <p:sldId id="319" r:id="rId29"/>
    <p:sldId id="318" r:id="rId30"/>
    <p:sldId id="264" r:id="rId31"/>
    <p:sldId id="271" r:id="rId32"/>
    <p:sldId id="273" r:id="rId33"/>
    <p:sldId id="274" r:id="rId34"/>
    <p:sldId id="275" r:id="rId35"/>
    <p:sldId id="272" r:id="rId36"/>
    <p:sldId id="325" r:id="rId37"/>
    <p:sldId id="329" r:id="rId38"/>
    <p:sldId id="320" r:id="rId39"/>
    <p:sldId id="267" r:id="rId40"/>
    <p:sldId id="326" r:id="rId41"/>
    <p:sldId id="298" r:id="rId42"/>
    <p:sldId id="304" r:id="rId43"/>
    <p:sldId id="289" r:id="rId44"/>
    <p:sldId id="288" r:id="rId45"/>
    <p:sldId id="322" r:id="rId46"/>
    <p:sldId id="324" r:id="rId47"/>
    <p:sldId id="321" r:id="rId48"/>
    <p:sldId id="281" r:id="rId49"/>
    <p:sldId id="303" r:id="rId50"/>
  </p:sldIdLst>
  <p:sldSz cx="9144000" cy="6858000" type="screen4x3"/>
  <p:notesSz cx="6858000" cy="9144000"/>
  <p:defaultTextStyle>
    <a:defPPr>
      <a:defRPr lang="en-US"/>
    </a:defPPr>
    <a:lvl1pPr algn="just" rtl="0" fontAlgn="base">
      <a:lnSpc>
        <a:spcPct val="90000"/>
      </a:lnSpc>
      <a:spcBef>
        <a:spcPct val="20000"/>
      </a:spcBef>
      <a:spcAft>
        <a:spcPct val="0"/>
      </a:spcAft>
      <a:buFont typeface="Wingdings" pitchFamily="2" charset="2"/>
      <a:buChar char="§"/>
      <a:defRPr sz="28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just" rtl="0" fontAlgn="base">
      <a:lnSpc>
        <a:spcPct val="90000"/>
      </a:lnSpc>
      <a:spcBef>
        <a:spcPct val="20000"/>
      </a:spcBef>
      <a:spcAft>
        <a:spcPct val="0"/>
      </a:spcAft>
      <a:buFont typeface="Wingdings" pitchFamily="2" charset="2"/>
      <a:buChar char="§"/>
      <a:defRPr sz="28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just" rtl="0" fontAlgn="base">
      <a:lnSpc>
        <a:spcPct val="90000"/>
      </a:lnSpc>
      <a:spcBef>
        <a:spcPct val="20000"/>
      </a:spcBef>
      <a:spcAft>
        <a:spcPct val="0"/>
      </a:spcAft>
      <a:buFont typeface="Wingdings" pitchFamily="2" charset="2"/>
      <a:buChar char="§"/>
      <a:defRPr sz="28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just" rtl="0" fontAlgn="base">
      <a:lnSpc>
        <a:spcPct val="90000"/>
      </a:lnSpc>
      <a:spcBef>
        <a:spcPct val="20000"/>
      </a:spcBef>
      <a:spcAft>
        <a:spcPct val="0"/>
      </a:spcAft>
      <a:buFont typeface="Wingdings" pitchFamily="2" charset="2"/>
      <a:buChar char="§"/>
      <a:defRPr sz="28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just" rtl="0" fontAlgn="base">
      <a:lnSpc>
        <a:spcPct val="90000"/>
      </a:lnSpc>
      <a:spcBef>
        <a:spcPct val="20000"/>
      </a:spcBef>
      <a:spcAft>
        <a:spcPct val="0"/>
      </a:spcAft>
      <a:buFont typeface="Wingdings" pitchFamily="2" charset="2"/>
      <a:buChar char="§"/>
      <a:defRPr sz="28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944" autoAdjust="0"/>
    <p:restoredTop sz="90945"/>
  </p:normalViewPr>
  <p:slideViewPr>
    <p:cSldViewPr>
      <p:cViewPr varScale="1">
        <p:scale>
          <a:sx n="116" d="100"/>
          <a:sy n="116" d="100"/>
        </p:scale>
        <p:origin x="1960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theme" Target="theme/theme1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8" Type="http://schemas.openxmlformats.org/officeDocument/2006/relationships/slide" Target="slides/slide6.xml"/><Relationship Id="rId51" Type="http://schemas.openxmlformats.org/officeDocument/2006/relationships/presProps" Target="pres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921433" y="1413802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1157288" y="1344613"/>
            <a:ext cx="63500" cy="65087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4" name="Title 13"/>
          <p:cNvSpPr>
            <a:spLocks noGrp="1"/>
          </p:cNvSpPr>
          <p:nvPr>
            <p:ph type="ctrTitle"/>
          </p:nvPr>
        </p:nvSpPr>
        <p:spPr>
          <a:xfrm>
            <a:off x="1432560" y="359898"/>
            <a:ext cx="7406640" cy="1472184"/>
          </a:xfrm>
        </p:spPr>
        <p:txBody>
          <a:bodyPr anchor="b"/>
          <a:lstStyle>
            <a:lvl1pPr algn="l">
              <a:defRPr/>
            </a:lvl1pPr>
            <a:extLst/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2" name="Subtitle 21"/>
          <p:cNvSpPr>
            <a:spLocks noGrp="1"/>
          </p:cNvSpPr>
          <p:nvPr>
            <p:ph type="subTitle" idx="1"/>
          </p:nvPr>
        </p:nvSpPr>
        <p:spPr>
          <a:xfrm>
            <a:off x="1432560" y="1850064"/>
            <a:ext cx="7406640" cy="1752600"/>
          </a:xfrm>
        </p:spPr>
        <p:txBody>
          <a:bodyPr tIns="0"/>
          <a:lstStyle>
            <a:lvl1pPr marL="27432" indent="0" algn="l">
              <a:buNone/>
              <a:defRPr sz="26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7" name="Footer Placeholder 1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27025C64-4141-43B9-938E-CA9B4D9BC0A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554808"/>
      </p:ext>
    </p:extLst>
  </p:cSld>
  <p:clrMapOvr>
    <a:masterClrMapping/>
  </p:clrMapOvr>
  <p:transition>
    <p:random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2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BA3FF83-3A8C-4DE9-946B-D22FE631945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863818"/>
      </p:ext>
    </p:extLst>
  </p:cSld>
  <p:clrMapOvr>
    <a:masterClrMapping/>
  </p:clrMapOvr>
  <p:transition>
    <p:random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274639"/>
            <a:ext cx="18288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274640"/>
            <a:ext cx="55626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2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60665D-E6E0-4010-8F21-EBDA207D5E5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696716"/>
      </p:ext>
    </p:extLst>
  </p:cSld>
  <p:clrMapOvr>
    <a:masterClrMapping/>
  </p:clrMapOvr>
  <p:transition>
    <p:random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 preserve="1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381000"/>
            <a:ext cx="76200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066800" y="1752600"/>
            <a:ext cx="37338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4953000" y="1752600"/>
            <a:ext cx="3733800" cy="4114800"/>
          </a:xfrm>
        </p:spPr>
        <p:txBody>
          <a:bodyPr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14413" y="6107113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452813" y="6107113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881813" y="6107113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1207BEE-7993-4042-B249-E7496852189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754071"/>
      </p:ext>
    </p:extLst>
  </p:cSld>
  <p:clrMapOvr>
    <a:masterClrMapping/>
  </p:clrMapOvr>
  <p:transition>
    <p:random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Title, Clip 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381000"/>
            <a:ext cx="76200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lipArt Placeholder 2"/>
          <p:cNvSpPr>
            <a:spLocks noGrp="1"/>
          </p:cNvSpPr>
          <p:nvPr>
            <p:ph type="clipArt" sz="half" idx="1"/>
          </p:nvPr>
        </p:nvSpPr>
        <p:spPr>
          <a:xfrm>
            <a:off x="1066800" y="1752600"/>
            <a:ext cx="3733800" cy="4114800"/>
          </a:xfrm>
        </p:spPr>
        <p:txBody>
          <a:bodyPr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0" y="1752600"/>
            <a:ext cx="37338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14413" y="6107113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452813" y="6107113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881813" y="6107113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AD59D16-28E1-46AC-AE60-04F3B020B1E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648402"/>
      </p:ext>
    </p:extLst>
  </p:cSld>
  <p:clrMapOvr>
    <a:masterClrMapping/>
  </p:clrMapOvr>
  <p:transition>
    <p:random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921433" y="1413802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1157288" y="1344613"/>
            <a:ext cx="63500" cy="65087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4" name="Title 13"/>
          <p:cNvSpPr>
            <a:spLocks noGrp="1"/>
          </p:cNvSpPr>
          <p:nvPr>
            <p:ph type="ctrTitle"/>
          </p:nvPr>
        </p:nvSpPr>
        <p:spPr>
          <a:xfrm>
            <a:off x="1432560" y="359898"/>
            <a:ext cx="7406640" cy="1472184"/>
          </a:xfrm>
        </p:spPr>
        <p:txBody>
          <a:bodyPr anchor="b"/>
          <a:lstStyle>
            <a:lvl1pPr algn="l">
              <a:defRPr/>
            </a:lvl1pPr>
            <a:extLst/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2" name="Subtitle 21"/>
          <p:cNvSpPr>
            <a:spLocks noGrp="1"/>
          </p:cNvSpPr>
          <p:nvPr>
            <p:ph type="subTitle" idx="1"/>
          </p:nvPr>
        </p:nvSpPr>
        <p:spPr>
          <a:xfrm>
            <a:off x="1432560" y="1850064"/>
            <a:ext cx="7406640" cy="1752600"/>
          </a:xfrm>
        </p:spPr>
        <p:txBody>
          <a:bodyPr tIns="0"/>
          <a:lstStyle>
            <a:lvl1pPr marL="27432" indent="0" algn="l">
              <a:buNone/>
              <a:defRPr sz="26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7" name="Footer Placeholder 1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27025C64-4141-43B9-938E-CA9B4D9BC0A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047623"/>
      </p:ext>
    </p:extLst>
  </p:cSld>
  <p:clrMapOvr>
    <a:masterClrMapping/>
  </p:clrMapOvr>
  <p:transition>
    <p:random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2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5D6E947-6149-49AD-961B-F3728A86338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002545"/>
      </p:ext>
    </p:extLst>
  </p:cSld>
  <p:clrMapOvr>
    <a:masterClrMapping/>
  </p:clrMapOvr>
  <p:transition>
    <p:random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282825" y="0"/>
            <a:ext cx="6858000" cy="6858000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" name="Rectangle 4"/>
          <p:cNvSpPr/>
          <p:nvPr/>
        </p:nvSpPr>
        <p:spPr bwMode="invGray">
          <a:xfrm>
            <a:off x="2286000" y="0"/>
            <a:ext cx="76200" cy="6858000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2172321" y="2814656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2408238" y="2746375"/>
            <a:ext cx="63500" cy="63500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8392" y="2600325"/>
            <a:ext cx="6400800" cy="2286000"/>
          </a:xfrm>
        </p:spPr>
        <p:txBody>
          <a:bodyPr anchor="t"/>
          <a:lstStyle>
            <a:lvl1pPr algn="l">
              <a:lnSpc>
                <a:spcPts val="4500"/>
              </a:lnSpc>
              <a:buNone/>
              <a:defRPr sz="4000" b="1" cap="all"/>
            </a:lvl1pPr>
            <a:extLst/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8392" y="1066800"/>
            <a:ext cx="6400800" cy="1509712"/>
          </a:xfrm>
        </p:spPr>
        <p:txBody>
          <a:bodyPr anchor="b"/>
          <a:lstStyle>
            <a:lvl1pPr marL="18288" indent="0">
              <a:lnSpc>
                <a:spcPts val="2300"/>
              </a:lnSpc>
              <a:spcBef>
                <a:spcPts val="0"/>
              </a:spcBef>
              <a:buNone/>
              <a:defRPr sz="20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8594AF45-B78A-41BA-BD18-9D37636C44F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4986545"/>
      </p:ext>
    </p:extLst>
  </p:cSld>
  <p:clrMapOvr>
    <a:masterClrMapping/>
  </p:clrMapOvr>
  <p:transition>
    <p:random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3560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7608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2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D281D94-CB3F-47FD-9BF3-6D3B7100D0E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668190"/>
      </p:ext>
    </p:extLst>
  </p:cSld>
  <p:clrMapOvr>
    <a:masterClrMapping/>
  </p:clrMapOvr>
  <p:transition>
    <p:random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160336"/>
            <a:ext cx="8229600" cy="1143000"/>
          </a:xfrm>
        </p:spPr>
        <p:txBody>
          <a:bodyPr/>
          <a:lstStyle>
            <a:lvl1pPr algn="ctr">
              <a:defRPr sz="4500" b="1" cap="none" baseline="0"/>
            </a:lvl1pPr>
            <a:extLst/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6344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E2DF6D92-34C6-4495-A560-FE36704DE24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200264"/>
      </p:ext>
    </p:extLst>
  </p:cSld>
  <p:clrMapOvr>
    <a:masterClrMapping/>
  </p:clrMapOvr>
  <p:transition>
    <p:random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1BBAC50-ECD0-436B-86EB-31EC8C4E87A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659251"/>
      </p:ext>
    </p:extLst>
  </p:cSld>
  <p:clrMapOvr>
    <a:masterClrMapping/>
  </p:clrMapOvr>
  <p:transition>
    <p:random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2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5D6E947-6149-49AD-961B-F3728A86338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939008"/>
      </p:ext>
    </p:extLst>
  </p:cSld>
  <p:clrMapOvr>
    <a:masterClrMapping/>
  </p:clrMapOvr>
  <p:transition>
    <p:random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014413" y="0"/>
            <a:ext cx="8129587" cy="6858000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" name="Rectangle 2"/>
          <p:cNvSpPr/>
          <p:nvPr/>
        </p:nvSpPr>
        <p:spPr bwMode="invGray">
          <a:xfrm>
            <a:off x="1014413" y="0"/>
            <a:ext cx="73025" cy="6858000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20AA8EC9-9713-4A4A-9829-AC818D2959D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681565"/>
      </p:ext>
    </p:extLst>
  </p:cSld>
  <p:clrMapOvr>
    <a:masterClrMapping/>
  </p:clrMapOvr>
  <p:transition>
    <p:random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6778"/>
            <a:ext cx="3810000" cy="1162050"/>
          </a:xfrm>
          <a:ln>
            <a:noFill/>
          </a:ln>
        </p:spPr>
        <p:txBody>
          <a:bodyPr anchor="b"/>
          <a:lstStyle>
            <a:lvl1pPr algn="l">
              <a:lnSpc>
                <a:spcPts val="2000"/>
              </a:lnSpc>
              <a:buNone/>
              <a:defRPr sz="2200" b="1" cap="all" baseline="0"/>
            </a:lvl1pPr>
            <a:extLst/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57200" y="1406964"/>
            <a:ext cx="3810000" cy="698500"/>
          </a:xfrm>
        </p:spPr>
        <p:txBody>
          <a:bodyPr/>
          <a:lstStyle>
            <a:lvl1pPr marL="4572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57200" y="2133600"/>
            <a:ext cx="8153400" cy="39925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7FFEB44E-E6DE-4830-9894-06A9F4899BB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041876"/>
      </p:ext>
    </p:extLst>
  </p:cSld>
  <p:clrMapOvr>
    <a:masterClrMapping/>
  </p:clrMapOvr>
  <p:transition>
    <p:random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762000" y="1066800"/>
            <a:ext cx="4572000" cy="4572000"/>
          </a:xfrm>
          <a:prstGeom prst="rect">
            <a:avLst/>
          </a:prstGeom>
          <a:solidFill>
            <a:srgbClr val="FFFFFF"/>
          </a:solidFill>
          <a:ln w="88900" cap="sq">
            <a:solidFill>
              <a:srgbClr val="FFFFFF"/>
            </a:solidFill>
            <a:miter lim="800000"/>
          </a:ln>
          <a:effectLst>
            <a:outerShdw blurRad="55500" dist="18500" dir="5400000" algn="tl" rotWithShape="0">
              <a:srgbClr val="000000">
                <a:alpha val="3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635">
            <a:bevelT w="25400" h="19050"/>
            <a:contourClr>
              <a:srgbClr val="969696"/>
            </a:contourClr>
          </a:sp3d>
        </p:spPr>
        <p:txBody>
          <a:bodyPr tIns="274320">
            <a:normAutofit/>
          </a:bodyPr>
          <a:lstStyle/>
          <a:p>
            <a:pPr indent="-283464" algn="l">
              <a:lnSpc>
                <a:spcPts val="3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None/>
              <a:defRPr/>
            </a:pPr>
            <a:endParaRPr lang="en-US" sz="3200">
              <a:latin typeface="+mn-lt"/>
            </a:endParaRPr>
          </a:p>
        </p:txBody>
      </p:sp>
      <p:sp>
        <p:nvSpPr>
          <p:cNvPr id="6" name="Flowchart: Process 5"/>
          <p:cNvSpPr/>
          <p:nvPr/>
        </p:nvSpPr>
        <p:spPr>
          <a:xfrm rot="19468671">
            <a:off x="396875" y="954088"/>
            <a:ext cx="685800" cy="204787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shade val="90000"/>
                <a:satMod val="200000"/>
                <a:alpha val="4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" name="Flowchart: Process 6"/>
          <p:cNvSpPr/>
          <p:nvPr/>
        </p:nvSpPr>
        <p:spPr>
          <a:xfrm rot="2103354" flipH="1">
            <a:off x="5003800" y="936625"/>
            <a:ext cx="649288" cy="204788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alpha val="2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6896" y="1066800"/>
            <a:ext cx="2743200" cy="1981200"/>
          </a:xfrm>
        </p:spPr>
        <p:txBody>
          <a:bodyPr anchor="b">
            <a:noAutofit/>
          </a:bodyPr>
          <a:lstStyle>
            <a:lvl1pPr algn="l">
              <a:buNone/>
              <a:defRPr sz="2100" b="1">
                <a:effectLst/>
              </a:defRPr>
            </a:lvl1pPr>
            <a:extLst/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38200" y="1143003"/>
            <a:ext cx="4419600" cy="3514531"/>
          </a:xfrm>
          <a:prstGeom prst="roundRect">
            <a:avLst>
              <a:gd name="adj" fmla="val 783"/>
            </a:avLst>
          </a:prstGeom>
          <a:solidFill>
            <a:schemeClr val="bg2"/>
          </a:solidFill>
          <a:ln w="127000">
            <a:noFill/>
            <a:miter lim="800000"/>
          </a:ln>
          <a:effectLst/>
        </p:spPr>
        <p:txBody>
          <a:bodyPr tIns="274320">
            <a:normAutofit/>
          </a:bodyPr>
          <a:lstStyle>
            <a:lvl1pPr indent="0">
              <a:buNone/>
              <a:defRPr sz="3200"/>
            </a:lvl1pPr>
            <a:extLst/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800600"/>
            <a:ext cx="4419600" cy="762000"/>
          </a:xfrm>
        </p:spPr>
        <p:txBody>
          <a:bodyPr anchor="ctr"/>
          <a:lstStyle>
            <a:lvl1pPr marL="0" indent="0" algn="l">
              <a:lnSpc>
                <a:spcPts val="1600"/>
              </a:lnSpc>
              <a:spcBef>
                <a:spcPts val="0"/>
              </a:spcBef>
              <a:buNone/>
              <a:defRPr sz="1400">
                <a:solidFill>
                  <a:srgbClr val="777777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9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10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149A892C-EF30-4544-B4B2-88AF14D505D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758407"/>
      </p:ext>
    </p:extLst>
  </p:cSld>
  <p:clrMapOvr>
    <a:masterClrMapping/>
  </p:clrMapOvr>
  <p:transition>
    <p:random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2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BA3FF83-3A8C-4DE9-946B-D22FE631945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010498"/>
      </p:ext>
    </p:extLst>
  </p:cSld>
  <p:clrMapOvr>
    <a:masterClrMapping/>
  </p:clrMapOvr>
  <p:transition>
    <p:random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274639"/>
            <a:ext cx="18288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274640"/>
            <a:ext cx="55626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2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60665D-E6E0-4010-8F21-EBDA207D5E5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970437"/>
      </p:ext>
    </p:extLst>
  </p:cSld>
  <p:clrMapOvr>
    <a:masterClrMapping/>
  </p:clrMapOvr>
  <p:transition>
    <p:random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 preserve="1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381000"/>
            <a:ext cx="76200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066800" y="1752600"/>
            <a:ext cx="37338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4953000" y="1752600"/>
            <a:ext cx="3733800" cy="4114800"/>
          </a:xfrm>
        </p:spPr>
        <p:txBody>
          <a:bodyPr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14413" y="6107113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452813" y="6107113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881813" y="6107113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1207BEE-7993-4042-B249-E7496852189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769129"/>
      </p:ext>
    </p:extLst>
  </p:cSld>
  <p:clrMapOvr>
    <a:masterClrMapping/>
  </p:clrMapOvr>
  <p:transition>
    <p:random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Title, Clip 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381000"/>
            <a:ext cx="76200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lipArt Placeholder 2"/>
          <p:cNvSpPr>
            <a:spLocks noGrp="1"/>
          </p:cNvSpPr>
          <p:nvPr>
            <p:ph type="clipArt" sz="half" idx="1"/>
          </p:nvPr>
        </p:nvSpPr>
        <p:spPr>
          <a:xfrm>
            <a:off x="1066800" y="1752600"/>
            <a:ext cx="3733800" cy="4114800"/>
          </a:xfrm>
        </p:spPr>
        <p:txBody>
          <a:bodyPr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0" y="1752600"/>
            <a:ext cx="37338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14413" y="6107113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452813" y="6107113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881813" y="6107113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AD59D16-28E1-46AC-AE60-04F3B020B1E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347545"/>
      </p:ext>
    </p:extLst>
  </p:cSld>
  <p:clrMapOvr>
    <a:masterClrMapping/>
  </p:clrMapOvr>
  <p:transition>
    <p:random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282825" y="0"/>
            <a:ext cx="6858000" cy="6858000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" name="Rectangle 4"/>
          <p:cNvSpPr/>
          <p:nvPr/>
        </p:nvSpPr>
        <p:spPr bwMode="invGray">
          <a:xfrm>
            <a:off x="2286000" y="0"/>
            <a:ext cx="76200" cy="6858000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2172321" y="2814656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2408238" y="2746375"/>
            <a:ext cx="63500" cy="63500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8392" y="2600325"/>
            <a:ext cx="6400800" cy="2286000"/>
          </a:xfrm>
        </p:spPr>
        <p:txBody>
          <a:bodyPr anchor="t"/>
          <a:lstStyle>
            <a:lvl1pPr algn="l">
              <a:lnSpc>
                <a:spcPts val="4500"/>
              </a:lnSpc>
              <a:buNone/>
              <a:defRPr sz="4000" b="1" cap="all"/>
            </a:lvl1pPr>
            <a:extLst/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8392" y="1066800"/>
            <a:ext cx="6400800" cy="1509712"/>
          </a:xfrm>
        </p:spPr>
        <p:txBody>
          <a:bodyPr anchor="b"/>
          <a:lstStyle>
            <a:lvl1pPr marL="18288" indent="0">
              <a:lnSpc>
                <a:spcPts val="2300"/>
              </a:lnSpc>
              <a:spcBef>
                <a:spcPts val="0"/>
              </a:spcBef>
              <a:buNone/>
              <a:defRPr sz="20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8594AF45-B78A-41BA-BD18-9D37636C44F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772859"/>
      </p:ext>
    </p:extLst>
  </p:cSld>
  <p:clrMapOvr>
    <a:masterClrMapping/>
  </p:clrMapOvr>
  <p:transition>
    <p:random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3560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7608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2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D281D94-CB3F-47FD-9BF3-6D3B7100D0E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901379"/>
      </p:ext>
    </p:extLst>
  </p:cSld>
  <p:clrMapOvr>
    <a:masterClrMapping/>
  </p:clrMapOvr>
  <p:transition>
    <p:random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160336"/>
            <a:ext cx="8229600" cy="1143000"/>
          </a:xfrm>
        </p:spPr>
        <p:txBody>
          <a:bodyPr/>
          <a:lstStyle>
            <a:lvl1pPr algn="ctr">
              <a:defRPr sz="4500" b="1" cap="none" baseline="0"/>
            </a:lvl1pPr>
            <a:extLst/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6344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E2DF6D92-34C6-4495-A560-FE36704DE24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282160"/>
      </p:ext>
    </p:extLst>
  </p:cSld>
  <p:clrMapOvr>
    <a:masterClrMapping/>
  </p:clrMapOvr>
  <p:transition>
    <p:random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1BBAC50-ECD0-436B-86EB-31EC8C4E87A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593317"/>
      </p:ext>
    </p:extLst>
  </p:cSld>
  <p:clrMapOvr>
    <a:masterClrMapping/>
  </p:clrMapOvr>
  <p:transition>
    <p:random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014413" y="0"/>
            <a:ext cx="8129587" cy="6858000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" name="Rectangle 2"/>
          <p:cNvSpPr/>
          <p:nvPr/>
        </p:nvSpPr>
        <p:spPr bwMode="invGray">
          <a:xfrm>
            <a:off x="1014413" y="0"/>
            <a:ext cx="73025" cy="6858000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20AA8EC9-9713-4A4A-9829-AC818D2959D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864869"/>
      </p:ext>
    </p:extLst>
  </p:cSld>
  <p:clrMapOvr>
    <a:masterClrMapping/>
  </p:clrMapOvr>
  <p:transition>
    <p:random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6778"/>
            <a:ext cx="3810000" cy="1162050"/>
          </a:xfrm>
          <a:ln>
            <a:noFill/>
          </a:ln>
        </p:spPr>
        <p:txBody>
          <a:bodyPr anchor="b"/>
          <a:lstStyle>
            <a:lvl1pPr algn="l">
              <a:lnSpc>
                <a:spcPts val="2000"/>
              </a:lnSpc>
              <a:buNone/>
              <a:defRPr sz="2200" b="1" cap="all" baseline="0"/>
            </a:lvl1pPr>
            <a:extLst/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57200" y="1406964"/>
            <a:ext cx="3810000" cy="698500"/>
          </a:xfrm>
        </p:spPr>
        <p:txBody>
          <a:bodyPr/>
          <a:lstStyle>
            <a:lvl1pPr marL="4572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57200" y="2133600"/>
            <a:ext cx="8153400" cy="39925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7FFEB44E-E6DE-4830-9894-06A9F4899BB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936911"/>
      </p:ext>
    </p:extLst>
  </p:cSld>
  <p:clrMapOvr>
    <a:masterClrMapping/>
  </p:clrMapOvr>
  <p:transition>
    <p:random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762000" y="1066800"/>
            <a:ext cx="4572000" cy="4572000"/>
          </a:xfrm>
          <a:prstGeom prst="rect">
            <a:avLst/>
          </a:prstGeom>
          <a:solidFill>
            <a:srgbClr val="FFFFFF"/>
          </a:solidFill>
          <a:ln w="88900" cap="sq">
            <a:solidFill>
              <a:srgbClr val="FFFFFF"/>
            </a:solidFill>
            <a:miter lim="800000"/>
          </a:ln>
          <a:effectLst>
            <a:outerShdw blurRad="55500" dist="18500" dir="5400000" algn="tl" rotWithShape="0">
              <a:srgbClr val="000000">
                <a:alpha val="3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635">
            <a:bevelT w="25400" h="19050"/>
            <a:contourClr>
              <a:srgbClr val="969696"/>
            </a:contourClr>
          </a:sp3d>
        </p:spPr>
        <p:txBody>
          <a:bodyPr tIns="274320">
            <a:normAutofit/>
          </a:bodyPr>
          <a:lstStyle/>
          <a:p>
            <a:pPr indent="-283464" algn="l">
              <a:lnSpc>
                <a:spcPts val="3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None/>
              <a:defRPr/>
            </a:pPr>
            <a:endParaRPr lang="en-US" sz="3200">
              <a:latin typeface="+mn-lt"/>
            </a:endParaRPr>
          </a:p>
        </p:txBody>
      </p:sp>
      <p:sp>
        <p:nvSpPr>
          <p:cNvPr id="6" name="Flowchart: Process 5"/>
          <p:cNvSpPr/>
          <p:nvPr/>
        </p:nvSpPr>
        <p:spPr>
          <a:xfrm rot="19468671">
            <a:off x="396875" y="954088"/>
            <a:ext cx="685800" cy="204787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shade val="90000"/>
                <a:satMod val="200000"/>
                <a:alpha val="4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" name="Flowchart: Process 6"/>
          <p:cNvSpPr/>
          <p:nvPr/>
        </p:nvSpPr>
        <p:spPr>
          <a:xfrm rot="2103354" flipH="1">
            <a:off x="5003800" y="936625"/>
            <a:ext cx="649288" cy="204788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alpha val="2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6896" y="1066800"/>
            <a:ext cx="2743200" cy="1981200"/>
          </a:xfrm>
        </p:spPr>
        <p:txBody>
          <a:bodyPr anchor="b">
            <a:noAutofit/>
          </a:bodyPr>
          <a:lstStyle>
            <a:lvl1pPr algn="l">
              <a:buNone/>
              <a:defRPr sz="2100" b="1">
                <a:effectLst/>
              </a:defRPr>
            </a:lvl1pPr>
            <a:extLst/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38200" y="1143003"/>
            <a:ext cx="4419600" cy="3514531"/>
          </a:xfrm>
          <a:prstGeom prst="roundRect">
            <a:avLst>
              <a:gd name="adj" fmla="val 783"/>
            </a:avLst>
          </a:prstGeom>
          <a:solidFill>
            <a:schemeClr val="bg2"/>
          </a:solidFill>
          <a:ln w="127000">
            <a:noFill/>
            <a:miter lim="800000"/>
          </a:ln>
          <a:effectLst/>
        </p:spPr>
        <p:txBody>
          <a:bodyPr tIns="274320">
            <a:normAutofit/>
          </a:bodyPr>
          <a:lstStyle>
            <a:lvl1pPr indent="0">
              <a:buNone/>
              <a:defRPr sz="3200"/>
            </a:lvl1pPr>
            <a:extLst/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800600"/>
            <a:ext cx="4419600" cy="762000"/>
          </a:xfrm>
        </p:spPr>
        <p:txBody>
          <a:bodyPr anchor="ctr"/>
          <a:lstStyle>
            <a:lvl1pPr marL="0" indent="0" algn="l">
              <a:lnSpc>
                <a:spcPts val="1600"/>
              </a:lnSpc>
              <a:spcBef>
                <a:spcPts val="0"/>
              </a:spcBef>
              <a:buNone/>
              <a:defRPr sz="1400">
                <a:solidFill>
                  <a:srgbClr val="777777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9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10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149A892C-EF30-4544-B4B2-88AF14D505D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08649"/>
      </p:ext>
    </p:extLst>
  </p:cSld>
  <p:clrMapOvr>
    <a:masterClrMapping/>
  </p:clrMapOvr>
  <p:transition>
    <p:random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e 6"/>
          <p:cNvSpPr/>
          <p:nvPr/>
        </p:nvSpPr>
        <p:spPr>
          <a:xfrm>
            <a:off x="-815975" y="-815975"/>
            <a:ext cx="1638300" cy="1638300"/>
          </a:xfrm>
          <a:prstGeom prst="pie">
            <a:avLst>
              <a:gd name="adj1" fmla="val 0"/>
              <a:gd name="adj2" fmla="val 5402120"/>
            </a:avLst>
          </a:prstGeom>
          <a:solidFill>
            <a:schemeClr val="bg2">
              <a:tint val="18000"/>
              <a:satMod val="220000"/>
              <a:alpha val="33000"/>
            </a:schemeClr>
          </a:solidFill>
          <a:ln w="3175" cap="rnd" cmpd="sng" algn="ctr">
            <a:solidFill>
              <a:schemeClr val="bg2">
                <a:shade val="70000"/>
                <a:satMod val="200000"/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168275" y="20638"/>
            <a:ext cx="1703388" cy="1703387"/>
          </a:xfrm>
          <a:prstGeom prst="ellipse">
            <a:avLst/>
          </a:prstGeom>
          <a:noFill/>
          <a:ln w="27305" cap="rnd" cmpd="sng" algn="ctr">
            <a:solidFill>
              <a:schemeClr val="bg2">
                <a:tint val="45000"/>
                <a:satMod val="325000"/>
                <a:alpha val="100000"/>
              </a:schemeClr>
            </a:solidFill>
            <a:prstDash val="solid"/>
          </a:ln>
          <a:effectLst>
            <a:outerShdw blurRad="25400" dist="25400" dir="5400000" algn="tl" rotWithShape="0">
              <a:schemeClr val="bg2">
                <a:shade val="50000"/>
                <a:satMod val="150000"/>
                <a:alpha val="8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1" name="Donut 10"/>
          <p:cNvSpPr/>
          <p:nvPr/>
        </p:nvSpPr>
        <p:spPr>
          <a:xfrm rot="2315675">
            <a:off x="182881" y="1055077"/>
            <a:ext cx="1125717" cy="1102624"/>
          </a:xfrm>
          <a:prstGeom prst="donut">
            <a:avLst>
              <a:gd name="adj" fmla="val 11833"/>
            </a:avLst>
          </a:prstGeom>
          <a:gradFill rotWithShape="1">
            <a:gsLst>
              <a:gs pos="0">
                <a:schemeClr val="bg2">
                  <a:tint val="10000"/>
                  <a:shade val="99000"/>
                  <a:satMod val="355000"/>
                  <a:alpha val="70000"/>
                </a:schemeClr>
              </a:gs>
              <a:gs pos="70000">
                <a:schemeClr val="bg2">
                  <a:tint val="6000"/>
                  <a:shade val="100000"/>
                  <a:satMod val="400000"/>
                  <a:alpha val="55000"/>
                </a:schemeClr>
              </a:gs>
              <a:gs pos="100000">
                <a:schemeClr val="bg2">
                  <a:tint val="100000"/>
                  <a:shade val="75000"/>
                  <a:satMod val="370000"/>
                  <a:alpha val="60000"/>
                </a:schemeClr>
              </a:gs>
            </a:gsLst>
            <a:path path="circle">
              <a:fillToRect l="-407500" t="-50000" r="507500" b="150000"/>
            </a:path>
          </a:gradFill>
          <a:ln w="7350" cap="rnd" cmpd="sng" algn="ctr">
            <a:solidFill>
              <a:schemeClr val="bg2">
                <a:shade val="60000"/>
                <a:satMod val="220000"/>
                <a:alpha val="100000"/>
              </a:schemeClr>
            </a:solidFill>
            <a:prstDash val="solid"/>
          </a:ln>
          <a:effectLst>
            <a:outerShdw blurRad="12700" dist="15000" dir="4500000" algn="tl" rotWithShape="0">
              <a:schemeClr val="bg2">
                <a:shade val="10000"/>
                <a:satMod val="200000"/>
                <a:alpha val="3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012825" y="0"/>
            <a:ext cx="8131175" cy="6858000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" name="Title Placeholder 4"/>
          <p:cNvSpPr>
            <a:spLocks noGrp="1"/>
          </p:cNvSpPr>
          <p:nvPr>
            <p:ph type="title"/>
          </p:nvPr>
        </p:nvSpPr>
        <p:spPr>
          <a:xfrm>
            <a:off x="1435100" y="274638"/>
            <a:ext cx="7499350" cy="114300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129" name="Text Placeholder 8"/>
          <p:cNvSpPr>
            <a:spLocks noGrp="1"/>
          </p:cNvSpPr>
          <p:nvPr>
            <p:ph type="body" idx="1"/>
          </p:nvPr>
        </p:nvSpPr>
        <p:spPr bwMode="auto">
          <a:xfrm>
            <a:off x="1435100" y="1447800"/>
            <a:ext cx="7499350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Date Placeholder 23"/>
          <p:cNvSpPr>
            <a:spLocks noGrp="1"/>
          </p:cNvSpPr>
          <p:nvPr>
            <p:ph type="dt" sz="half" idx="2"/>
          </p:nvPr>
        </p:nvSpPr>
        <p:spPr>
          <a:xfrm>
            <a:off x="3581400" y="6305550"/>
            <a:ext cx="2133600" cy="476250"/>
          </a:xfrm>
          <a:prstGeom prst="rect">
            <a:avLst/>
          </a:prstGeom>
        </p:spPr>
        <p:txBody>
          <a:bodyPr anchor="b"/>
          <a:lstStyle>
            <a:lvl1pPr algn="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</a:defRPr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5715000" y="6305550"/>
            <a:ext cx="2895600" cy="476250"/>
          </a:xfrm>
          <a:prstGeom prst="rect">
            <a:avLst/>
          </a:prstGeom>
        </p:spPr>
        <p:txBody>
          <a:bodyPr anchor="b"/>
          <a:lstStyle>
            <a:lvl1pPr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4"/>
          </p:nvPr>
        </p:nvSpPr>
        <p:spPr>
          <a:xfrm>
            <a:off x="8613775" y="6305550"/>
            <a:ext cx="457200" cy="476250"/>
          </a:xfrm>
          <a:prstGeom prst="rect">
            <a:avLst/>
          </a:prstGeom>
        </p:spPr>
        <p:txBody>
          <a:bodyPr anchor="b"/>
          <a:lstStyle>
            <a:lvl1pPr algn="ct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pPr>
              <a:defRPr/>
            </a:pPr>
            <a:fld id="{B0A8631C-21B4-41C1-801E-ECBCA32D727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5" name="Rectangle 14"/>
          <p:cNvSpPr/>
          <p:nvPr/>
        </p:nvSpPr>
        <p:spPr bwMode="invGray">
          <a:xfrm>
            <a:off x="1014413" y="0"/>
            <a:ext cx="73025" cy="6858000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8302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2" r:id="rId3"/>
    <p:sldLayoutId id="2147483723" r:id="rId4"/>
    <p:sldLayoutId id="2147483724" r:id="rId5"/>
    <p:sldLayoutId id="2147483725" r:id="rId6"/>
    <p:sldLayoutId id="2147483726" r:id="rId7"/>
    <p:sldLayoutId id="2147483727" r:id="rId8"/>
    <p:sldLayoutId id="2147483728" r:id="rId9"/>
    <p:sldLayoutId id="2147483729" r:id="rId10"/>
    <p:sldLayoutId id="2147483730" r:id="rId11"/>
    <p:sldLayoutId id="2147483731" r:id="rId12"/>
    <p:sldLayoutId id="2147483732" r:id="rId13"/>
  </p:sldLayoutIdLst>
  <p:transition>
    <p:random/>
  </p:transition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b="1" i="0" kern="1200">
          <a:solidFill>
            <a:srgbClr val="572314"/>
          </a:solidFill>
          <a:effectLst>
            <a:outerShdw blurRad="50000" dist="30000" dir="5400000" algn="tl" rotWithShape="0">
              <a:srgbClr val="000000">
                <a:alpha val="30000"/>
              </a:srgbClr>
            </a:outerShdw>
          </a:effectLst>
          <a:latin typeface="Arial Unicode MS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300">
          <a:solidFill>
            <a:srgbClr val="572314"/>
          </a:solidFill>
          <a:latin typeface="Gill Sans MT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300">
          <a:solidFill>
            <a:srgbClr val="572314"/>
          </a:solidFill>
          <a:latin typeface="Gill Sans MT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300">
          <a:solidFill>
            <a:srgbClr val="572314"/>
          </a:solidFill>
          <a:latin typeface="Gill Sans MT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300">
          <a:solidFill>
            <a:srgbClr val="572314"/>
          </a:solidFill>
          <a:latin typeface="Gill Sans MT"/>
        </a:defRPr>
      </a:lvl5pPr>
      <a:lvl6pPr marL="457200" algn="l" rtl="0" fontAlgn="base">
        <a:spcBef>
          <a:spcPct val="0"/>
        </a:spcBef>
        <a:spcAft>
          <a:spcPct val="0"/>
        </a:spcAft>
        <a:defRPr sz="4300">
          <a:solidFill>
            <a:srgbClr val="572314"/>
          </a:solidFill>
          <a:latin typeface="Gill Sans MT"/>
        </a:defRPr>
      </a:lvl6pPr>
      <a:lvl7pPr marL="914400" algn="l" rtl="0" fontAlgn="base">
        <a:spcBef>
          <a:spcPct val="0"/>
        </a:spcBef>
        <a:spcAft>
          <a:spcPct val="0"/>
        </a:spcAft>
        <a:defRPr sz="4300">
          <a:solidFill>
            <a:srgbClr val="572314"/>
          </a:solidFill>
          <a:latin typeface="Gill Sans MT"/>
        </a:defRPr>
      </a:lvl7pPr>
      <a:lvl8pPr marL="1371600" algn="l" rtl="0" fontAlgn="base">
        <a:spcBef>
          <a:spcPct val="0"/>
        </a:spcBef>
        <a:spcAft>
          <a:spcPct val="0"/>
        </a:spcAft>
        <a:defRPr sz="4300">
          <a:solidFill>
            <a:srgbClr val="572314"/>
          </a:solidFill>
          <a:latin typeface="Gill Sans MT"/>
        </a:defRPr>
      </a:lvl8pPr>
      <a:lvl9pPr marL="1828800" algn="l" rtl="0" fontAlgn="base">
        <a:spcBef>
          <a:spcPct val="0"/>
        </a:spcBef>
        <a:spcAft>
          <a:spcPct val="0"/>
        </a:spcAft>
        <a:defRPr sz="4300">
          <a:solidFill>
            <a:srgbClr val="572314"/>
          </a:solidFill>
          <a:latin typeface="Gill Sans MT"/>
        </a:defRPr>
      </a:lvl9pPr>
      <a:extLst/>
    </p:titleStyle>
    <p:bodyStyle>
      <a:lvl1pPr marL="365125" indent="-282575" algn="l" rtl="0" eaLnBrk="0" fontAlgn="base" hangingPunct="0">
        <a:spcBef>
          <a:spcPts val="600"/>
        </a:spcBef>
        <a:spcAft>
          <a:spcPct val="0"/>
        </a:spcAft>
        <a:buClr>
          <a:schemeClr val="accent1"/>
        </a:buClr>
        <a:buSzPct val="80000"/>
        <a:buFont typeface="Wingdings 2" pitchFamily="18" charset="2"/>
        <a:buChar char=""/>
        <a:defRPr sz="2800" kern="1200">
          <a:solidFill>
            <a:schemeClr val="tx1"/>
          </a:solidFill>
          <a:latin typeface="Avenir Medium"/>
          <a:ea typeface="+mn-ea"/>
          <a:cs typeface="+mn-cs"/>
        </a:defRPr>
      </a:lvl1pPr>
      <a:lvl2pPr marL="639763" indent="-236538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Font typeface="Verdana" pitchFamily="34" charset="0"/>
        <a:buChar char="◦"/>
        <a:defRPr sz="2400" kern="1200">
          <a:solidFill>
            <a:schemeClr val="tx1"/>
          </a:solidFill>
          <a:latin typeface="Arial"/>
          <a:ea typeface="+mn-ea"/>
          <a:cs typeface="+mn-cs"/>
        </a:defRPr>
      </a:lvl2pPr>
      <a:lvl3pPr marL="885825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 2" pitchFamily="18" charset="2"/>
        <a:buChar char=""/>
        <a:defRPr sz="2200" kern="1200">
          <a:solidFill>
            <a:schemeClr val="tx1"/>
          </a:solidFill>
          <a:latin typeface="Book Antiqua"/>
          <a:ea typeface="+mn-ea"/>
          <a:cs typeface="+mn-cs"/>
        </a:defRPr>
      </a:lvl3pPr>
      <a:lvl4pPr marL="1096963" indent="-173038" algn="l" rtl="0" eaLnBrk="0" fontAlgn="base" hangingPunct="0">
        <a:spcBef>
          <a:spcPct val="20000"/>
        </a:spcBef>
        <a:spcAft>
          <a:spcPct val="0"/>
        </a:spcAft>
        <a:buClr>
          <a:srgbClr val="C32D2E"/>
        </a:buClr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296988" indent="-182563" algn="l" rtl="0" eaLnBrk="0" fontAlgn="base" hangingPunct="0">
        <a:spcBef>
          <a:spcPct val="20000"/>
        </a:spcBef>
        <a:spcAft>
          <a:spcPct val="0"/>
        </a:spcAft>
        <a:buClr>
          <a:srgbClr val="84AA33"/>
        </a:buClr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508760" indent="-182880" algn="l" rtl="0" eaLnBrk="1" latinLnBrk="0" hangingPunct="1">
        <a:lnSpc>
          <a:spcPct val="100000"/>
        </a:lnSpc>
        <a:spcBef>
          <a:spcPct val="20000"/>
        </a:spcBef>
        <a:buClr>
          <a:schemeClr val="accent5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71907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213055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e 6"/>
          <p:cNvSpPr/>
          <p:nvPr/>
        </p:nvSpPr>
        <p:spPr>
          <a:xfrm>
            <a:off x="-815975" y="-815975"/>
            <a:ext cx="1638300" cy="1638300"/>
          </a:xfrm>
          <a:prstGeom prst="pie">
            <a:avLst>
              <a:gd name="adj1" fmla="val 0"/>
              <a:gd name="adj2" fmla="val 5402120"/>
            </a:avLst>
          </a:prstGeom>
          <a:solidFill>
            <a:schemeClr val="bg2">
              <a:tint val="18000"/>
              <a:satMod val="220000"/>
              <a:alpha val="33000"/>
            </a:schemeClr>
          </a:solidFill>
          <a:ln w="3175" cap="rnd" cmpd="sng" algn="ctr">
            <a:solidFill>
              <a:schemeClr val="bg2">
                <a:shade val="70000"/>
                <a:satMod val="200000"/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168275" y="20638"/>
            <a:ext cx="1703388" cy="1703387"/>
          </a:xfrm>
          <a:prstGeom prst="ellipse">
            <a:avLst/>
          </a:prstGeom>
          <a:noFill/>
          <a:ln w="27305" cap="rnd" cmpd="sng" algn="ctr">
            <a:solidFill>
              <a:schemeClr val="bg2">
                <a:tint val="45000"/>
                <a:satMod val="325000"/>
                <a:alpha val="100000"/>
              </a:schemeClr>
            </a:solidFill>
            <a:prstDash val="solid"/>
          </a:ln>
          <a:effectLst>
            <a:outerShdw blurRad="25400" dist="25400" dir="5400000" algn="tl" rotWithShape="0">
              <a:schemeClr val="bg2">
                <a:shade val="50000"/>
                <a:satMod val="150000"/>
                <a:alpha val="8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1" name="Donut 10"/>
          <p:cNvSpPr/>
          <p:nvPr/>
        </p:nvSpPr>
        <p:spPr>
          <a:xfrm rot="2315675">
            <a:off x="182881" y="1055077"/>
            <a:ext cx="1125717" cy="1102624"/>
          </a:xfrm>
          <a:prstGeom prst="donut">
            <a:avLst>
              <a:gd name="adj" fmla="val 11833"/>
            </a:avLst>
          </a:prstGeom>
          <a:gradFill rotWithShape="1">
            <a:gsLst>
              <a:gs pos="0">
                <a:schemeClr val="bg2">
                  <a:tint val="10000"/>
                  <a:shade val="99000"/>
                  <a:satMod val="355000"/>
                  <a:alpha val="70000"/>
                </a:schemeClr>
              </a:gs>
              <a:gs pos="70000">
                <a:schemeClr val="bg2">
                  <a:tint val="6000"/>
                  <a:shade val="100000"/>
                  <a:satMod val="400000"/>
                  <a:alpha val="55000"/>
                </a:schemeClr>
              </a:gs>
              <a:gs pos="100000">
                <a:schemeClr val="bg2">
                  <a:tint val="100000"/>
                  <a:shade val="75000"/>
                  <a:satMod val="370000"/>
                  <a:alpha val="60000"/>
                </a:schemeClr>
              </a:gs>
            </a:gsLst>
            <a:path path="circle">
              <a:fillToRect l="-407500" t="-50000" r="507500" b="150000"/>
            </a:path>
          </a:gradFill>
          <a:ln w="7350" cap="rnd" cmpd="sng" algn="ctr">
            <a:solidFill>
              <a:schemeClr val="bg2">
                <a:shade val="60000"/>
                <a:satMod val="220000"/>
                <a:alpha val="100000"/>
              </a:schemeClr>
            </a:solidFill>
            <a:prstDash val="solid"/>
          </a:ln>
          <a:effectLst>
            <a:outerShdw blurRad="12700" dist="15000" dir="4500000" algn="tl" rotWithShape="0">
              <a:schemeClr val="bg2">
                <a:shade val="10000"/>
                <a:satMod val="200000"/>
                <a:alpha val="3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012825" y="0"/>
            <a:ext cx="8131175" cy="6858000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" name="Title Placeholder 4"/>
          <p:cNvSpPr>
            <a:spLocks noGrp="1"/>
          </p:cNvSpPr>
          <p:nvPr>
            <p:ph type="title"/>
          </p:nvPr>
        </p:nvSpPr>
        <p:spPr>
          <a:xfrm>
            <a:off x="1435100" y="274638"/>
            <a:ext cx="7499350" cy="114300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129" name="Text Placeholder 8"/>
          <p:cNvSpPr>
            <a:spLocks noGrp="1"/>
          </p:cNvSpPr>
          <p:nvPr>
            <p:ph type="body" idx="1"/>
          </p:nvPr>
        </p:nvSpPr>
        <p:spPr bwMode="auto">
          <a:xfrm>
            <a:off x="1435100" y="1447800"/>
            <a:ext cx="7499350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Date Placeholder 23"/>
          <p:cNvSpPr>
            <a:spLocks noGrp="1"/>
          </p:cNvSpPr>
          <p:nvPr>
            <p:ph type="dt" sz="half" idx="2"/>
          </p:nvPr>
        </p:nvSpPr>
        <p:spPr>
          <a:xfrm>
            <a:off x="3581400" y="6305550"/>
            <a:ext cx="2133600" cy="476250"/>
          </a:xfrm>
          <a:prstGeom prst="rect">
            <a:avLst/>
          </a:prstGeom>
        </p:spPr>
        <p:txBody>
          <a:bodyPr anchor="b"/>
          <a:lstStyle>
            <a:lvl1pPr algn="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</a:defRPr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5715000" y="6305550"/>
            <a:ext cx="2895600" cy="476250"/>
          </a:xfrm>
          <a:prstGeom prst="rect">
            <a:avLst/>
          </a:prstGeom>
        </p:spPr>
        <p:txBody>
          <a:bodyPr anchor="b"/>
          <a:lstStyle>
            <a:lvl1pPr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4"/>
          </p:nvPr>
        </p:nvSpPr>
        <p:spPr>
          <a:xfrm>
            <a:off x="8613775" y="6305550"/>
            <a:ext cx="457200" cy="476250"/>
          </a:xfrm>
          <a:prstGeom prst="rect">
            <a:avLst/>
          </a:prstGeom>
        </p:spPr>
        <p:txBody>
          <a:bodyPr anchor="b"/>
          <a:lstStyle>
            <a:lvl1pPr algn="ct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pPr>
              <a:defRPr/>
            </a:pPr>
            <a:fld id="{B0A8631C-21B4-41C1-801E-ECBCA32D727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5" name="Rectangle 14"/>
          <p:cNvSpPr/>
          <p:nvPr/>
        </p:nvSpPr>
        <p:spPr bwMode="invGray">
          <a:xfrm>
            <a:off x="1014413" y="0"/>
            <a:ext cx="73025" cy="6858000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0390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35" r:id="rId2"/>
    <p:sldLayoutId id="2147483736" r:id="rId3"/>
    <p:sldLayoutId id="2147483737" r:id="rId4"/>
    <p:sldLayoutId id="2147483738" r:id="rId5"/>
    <p:sldLayoutId id="2147483739" r:id="rId6"/>
    <p:sldLayoutId id="2147483740" r:id="rId7"/>
    <p:sldLayoutId id="2147483741" r:id="rId8"/>
    <p:sldLayoutId id="2147483742" r:id="rId9"/>
    <p:sldLayoutId id="2147483743" r:id="rId10"/>
    <p:sldLayoutId id="2147483744" r:id="rId11"/>
    <p:sldLayoutId id="2147483745" r:id="rId12"/>
    <p:sldLayoutId id="2147483746" r:id="rId13"/>
  </p:sldLayoutIdLst>
  <p:transition>
    <p:random/>
  </p:transition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b="1" i="0" kern="1200">
          <a:solidFill>
            <a:srgbClr val="572314"/>
          </a:solidFill>
          <a:effectLst>
            <a:outerShdw blurRad="50000" dist="30000" dir="5400000" algn="tl" rotWithShape="0">
              <a:srgbClr val="000000">
                <a:alpha val="30000"/>
              </a:srgbClr>
            </a:outerShdw>
          </a:effectLst>
          <a:latin typeface="Arial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300">
          <a:solidFill>
            <a:srgbClr val="572314"/>
          </a:solidFill>
          <a:latin typeface="Gill Sans MT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300">
          <a:solidFill>
            <a:srgbClr val="572314"/>
          </a:solidFill>
          <a:latin typeface="Gill Sans MT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300">
          <a:solidFill>
            <a:srgbClr val="572314"/>
          </a:solidFill>
          <a:latin typeface="Gill Sans MT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300">
          <a:solidFill>
            <a:srgbClr val="572314"/>
          </a:solidFill>
          <a:latin typeface="Gill Sans MT"/>
        </a:defRPr>
      </a:lvl5pPr>
      <a:lvl6pPr marL="457200" algn="l" rtl="0" fontAlgn="base">
        <a:spcBef>
          <a:spcPct val="0"/>
        </a:spcBef>
        <a:spcAft>
          <a:spcPct val="0"/>
        </a:spcAft>
        <a:defRPr sz="4300">
          <a:solidFill>
            <a:srgbClr val="572314"/>
          </a:solidFill>
          <a:latin typeface="Gill Sans MT"/>
        </a:defRPr>
      </a:lvl6pPr>
      <a:lvl7pPr marL="914400" algn="l" rtl="0" fontAlgn="base">
        <a:spcBef>
          <a:spcPct val="0"/>
        </a:spcBef>
        <a:spcAft>
          <a:spcPct val="0"/>
        </a:spcAft>
        <a:defRPr sz="4300">
          <a:solidFill>
            <a:srgbClr val="572314"/>
          </a:solidFill>
          <a:latin typeface="Gill Sans MT"/>
        </a:defRPr>
      </a:lvl7pPr>
      <a:lvl8pPr marL="1371600" algn="l" rtl="0" fontAlgn="base">
        <a:spcBef>
          <a:spcPct val="0"/>
        </a:spcBef>
        <a:spcAft>
          <a:spcPct val="0"/>
        </a:spcAft>
        <a:defRPr sz="4300">
          <a:solidFill>
            <a:srgbClr val="572314"/>
          </a:solidFill>
          <a:latin typeface="Gill Sans MT"/>
        </a:defRPr>
      </a:lvl8pPr>
      <a:lvl9pPr marL="1828800" algn="l" rtl="0" fontAlgn="base">
        <a:spcBef>
          <a:spcPct val="0"/>
        </a:spcBef>
        <a:spcAft>
          <a:spcPct val="0"/>
        </a:spcAft>
        <a:defRPr sz="4300">
          <a:solidFill>
            <a:srgbClr val="572314"/>
          </a:solidFill>
          <a:latin typeface="Gill Sans MT"/>
        </a:defRPr>
      </a:lvl9pPr>
      <a:extLst/>
    </p:titleStyle>
    <p:bodyStyle>
      <a:lvl1pPr marL="365125" indent="-282575" algn="l" rtl="0" eaLnBrk="0" fontAlgn="base" hangingPunct="0">
        <a:spcBef>
          <a:spcPts val="600"/>
        </a:spcBef>
        <a:spcAft>
          <a:spcPct val="0"/>
        </a:spcAft>
        <a:buClr>
          <a:schemeClr val="accent1"/>
        </a:buClr>
        <a:buSzPct val="80000"/>
        <a:buFont typeface="Wingdings 2" pitchFamily="18" charset="2"/>
        <a:buChar char=""/>
        <a:defRPr sz="2800" kern="1200">
          <a:solidFill>
            <a:schemeClr val="tx1"/>
          </a:solidFill>
          <a:latin typeface="Avenir Light"/>
          <a:ea typeface="+mn-ea"/>
          <a:cs typeface="+mn-cs"/>
        </a:defRPr>
      </a:lvl1pPr>
      <a:lvl2pPr marL="639763" indent="-236538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Font typeface="Verdana" pitchFamily="34" charset="0"/>
        <a:buChar char="◦"/>
        <a:defRPr sz="2400" kern="1200">
          <a:solidFill>
            <a:schemeClr val="tx1"/>
          </a:solidFill>
          <a:latin typeface="Arial"/>
          <a:ea typeface="+mn-ea"/>
          <a:cs typeface="+mn-cs"/>
        </a:defRPr>
      </a:lvl2pPr>
      <a:lvl3pPr marL="885825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 2" pitchFamily="18" charset="2"/>
        <a:buChar char=""/>
        <a:defRPr sz="2200" kern="1200">
          <a:solidFill>
            <a:schemeClr val="tx1"/>
          </a:solidFill>
          <a:latin typeface="Book Antiqua"/>
          <a:ea typeface="+mn-ea"/>
          <a:cs typeface="+mn-cs"/>
        </a:defRPr>
      </a:lvl3pPr>
      <a:lvl4pPr marL="1096963" indent="-173038" algn="l" rtl="0" eaLnBrk="0" fontAlgn="base" hangingPunct="0">
        <a:spcBef>
          <a:spcPct val="20000"/>
        </a:spcBef>
        <a:spcAft>
          <a:spcPct val="0"/>
        </a:spcAft>
        <a:buClr>
          <a:srgbClr val="C32D2E"/>
        </a:buClr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296988" indent="-182563" algn="l" rtl="0" eaLnBrk="0" fontAlgn="base" hangingPunct="0">
        <a:spcBef>
          <a:spcPct val="20000"/>
        </a:spcBef>
        <a:spcAft>
          <a:spcPct val="0"/>
        </a:spcAft>
        <a:buClr>
          <a:srgbClr val="84AA33"/>
        </a:buClr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508760" indent="-182880" algn="l" rtl="0" eaLnBrk="1" latinLnBrk="0" hangingPunct="1">
        <a:lnSpc>
          <a:spcPct val="100000"/>
        </a:lnSpc>
        <a:spcBef>
          <a:spcPct val="20000"/>
        </a:spcBef>
        <a:buClr>
          <a:schemeClr val="accent5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71907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213055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wmf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wmf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tiff"/><Relationship Id="rId3" Type="http://schemas.openxmlformats.org/officeDocument/2006/relationships/image" Target="../media/image43.png"/><Relationship Id="rId7" Type="http://schemas.openxmlformats.org/officeDocument/2006/relationships/image" Target="../media/image47.tiff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6.tiff"/><Relationship Id="rId5" Type="http://schemas.openxmlformats.org/officeDocument/2006/relationships/image" Target="../media/image45.tiff"/><Relationship Id="rId4" Type="http://schemas.openxmlformats.org/officeDocument/2006/relationships/image" Target="../media/image44.tif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tiff"/><Relationship Id="rId2" Type="http://schemas.openxmlformats.org/officeDocument/2006/relationships/image" Target="../media/image45.tiff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0.tif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mNFQZzvx1VM&amp;feature=related" TargetMode="External"/><Relationship Id="rId2" Type="http://schemas.openxmlformats.org/officeDocument/2006/relationships/hyperlink" Target="http://www.youtube.com/watch?v=1CEQcSSSKfo&amp;feature=related" TargetMode="Externa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62000" y="2057400"/>
            <a:ext cx="8458200" cy="2362200"/>
          </a:xfrm>
        </p:spPr>
        <p:txBody>
          <a:bodyPr anchor="b">
            <a:noAutofit/>
          </a:bodyPr>
          <a:lstStyle/>
          <a:p>
            <a:pPr algn="ctr">
              <a:defRPr/>
            </a:pPr>
            <a:r>
              <a:rPr sz="8000" b="0" dirty="0" err="1">
                <a:latin typeface="American Typewriter" charset="0"/>
                <a:ea typeface="American Typewriter" charset="0"/>
                <a:cs typeface="American Typewriter" charset="0"/>
              </a:rPr>
              <a:t>BAZE</a:t>
            </a:r>
            <a:r>
              <a:rPr sz="8000" b="0" dirty="0">
                <a:latin typeface="American Typewriter" charset="0"/>
                <a:ea typeface="American Typewriter" charset="0"/>
                <a:cs typeface="American Typewriter" charset="0"/>
              </a:rPr>
              <a:t> DE DATE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752600" y="5181600"/>
            <a:ext cx="6604000" cy="12192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91440" bIns="45720" numCol="1" anchor="t" anchorCtr="0" compatLnSpc="1">
            <a:prstTxWarp prst="textNoShape">
              <a:avLst/>
            </a:prstTxWarp>
            <a:normAutofit fontScale="92500" lnSpcReduction="20000"/>
          </a:bodyPr>
          <a:lstStyle/>
          <a:p>
            <a:pPr algn="ctr">
              <a:defRPr/>
            </a:pPr>
            <a:r>
              <a:rPr lang="en-US" sz="4400" b="1" dirty="0" err="1">
                <a:latin typeface="Gabriola" pitchFamily="82" charset="0"/>
                <a:cs typeface="Vani" pitchFamily="34" charset="0"/>
              </a:rPr>
              <a:t>Prezentarea</a:t>
            </a:r>
            <a:r>
              <a:rPr lang="en-US" sz="4400" b="1" dirty="0">
                <a:latin typeface="Gabriola" pitchFamily="82" charset="0"/>
                <a:cs typeface="Vani" pitchFamily="34" charset="0"/>
              </a:rPr>
              <a:t> </a:t>
            </a:r>
            <a:r>
              <a:rPr lang="en-US" sz="4400" b="1" dirty="0" err="1">
                <a:latin typeface="Gabriola" pitchFamily="82" charset="0"/>
                <a:cs typeface="Vani" pitchFamily="34" charset="0"/>
              </a:rPr>
              <a:t>cursului</a:t>
            </a:r>
            <a:endParaRPr lang="ro-RO" sz="4400" b="1" dirty="0">
              <a:latin typeface="Gabriola" pitchFamily="82" charset="0"/>
              <a:cs typeface="Vani" pitchFamily="34" charset="0"/>
            </a:endParaRPr>
          </a:p>
          <a:p>
            <a:pPr>
              <a:defRPr/>
            </a:pPr>
            <a:r>
              <a:rPr lang="en-US" sz="4400" b="1" dirty="0">
                <a:latin typeface="Gabriola" pitchFamily="82" charset="0"/>
                <a:cs typeface="Vani" pitchFamily="34" charset="0"/>
              </a:rPr>
              <a:t>	</a:t>
            </a:r>
          </a:p>
        </p:txBody>
      </p:sp>
      <p:pic>
        <p:nvPicPr>
          <p:cNvPr id="5" name="Picture 2" descr="logouaic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152" y="337112"/>
            <a:ext cx="958644" cy="958644"/>
          </a:xfrm>
          <a:prstGeom prst="rect">
            <a:avLst/>
          </a:prstGeom>
          <a:noFill/>
        </p:spPr>
      </p:pic>
      <p:pic>
        <p:nvPicPr>
          <p:cNvPr id="6" name="Picture 4" descr="http://www.feaa.uaic.ro/assets/img/logo-feaa-top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38560" y="375801"/>
            <a:ext cx="2362575" cy="752910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990600" y="358840"/>
            <a:ext cx="5565881" cy="7637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ro-RO" sz="1400" dirty="0">
                <a:latin typeface="Segoe UI Semibold" pitchFamily="34" charset="0"/>
              </a:rPr>
              <a:t>Universitatea Al.I. Cuza Iași </a:t>
            </a:r>
          </a:p>
          <a:p>
            <a:pPr>
              <a:buNone/>
            </a:pPr>
            <a:r>
              <a:rPr lang="ro-RO" sz="1400" dirty="0">
                <a:latin typeface="Segoe UI Semibold" pitchFamily="34" charset="0"/>
              </a:rPr>
              <a:t>Facultatea de </a:t>
            </a:r>
            <a:r>
              <a:rPr lang="en-US" sz="1400" dirty="0">
                <a:latin typeface="Segoe UI Semibold" pitchFamily="34" charset="0"/>
              </a:rPr>
              <a:t>Economie și Administrarea Afacerilor</a:t>
            </a:r>
          </a:p>
          <a:p>
            <a:pPr>
              <a:buNone/>
            </a:pPr>
            <a:r>
              <a:rPr lang="en-US" sz="1400" dirty="0">
                <a:latin typeface="Segoe UI Semibold" pitchFamily="34" charset="0"/>
              </a:rPr>
              <a:t>Departamentul de Contabilitate, Informatică economică și Statistică </a:t>
            </a: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>
          <a:xfrm>
            <a:off x="0" y="5943601"/>
            <a:ext cx="66040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marL="27432" indent="0" algn="l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None/>
              <a:defRPr kumimoji="0" sz="2600" kern="1200">
                <a:solidFill>
                  <a:schemeClr val="tx2">
                    <a:shade val="30000"/>
                    <a:satMod val="1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None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2"/>
              </a:buClr>
              <a:buFont typeface="Wingdings 2"/>
              <a:buNone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3"/>
              </a:buClr>
              <a:buFont typeface="Wingdings 2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4"/>
              </a:buClr>
              <a:buFont typeface="Wingdings 2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fontAlgn="auto">
              <a:spcAft>
                <a:spcPts val="0"/>
              </a:spcAft>
              <a:defRPr/>
            </a:pPr>
            <a:r>
              <a:rPr lang="en-US" sz="2800" b="1" dirty="0">
                <a:latin typeface="Gabriola" pitchFamily="82" charset="0"/>
                <a:cs typeface="Vani" pitchFamily="34" charset="0"/>
              </a:rPr>
              <a:t>Marin Fotache 	</a:t>
            </a:r>
          </a:p>
        </p:txBody>
      </p:sp>
    </p:spTree>
  </p:cSld>
  <p:clrMapOvr>
    <a:masterClrMapping/>
  </p:clrMapOvr>
  <p:transition>
    <p:random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C:\Users\Marin\AppData\Local\Temp\SNAGHTML246029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1219200"/>
            <a:ext cx="7869667" cy="345696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0"/>
            <a:ext cx="8153400" cy="1295400"/>
          </a:xfrm>
        </p:spPr>
        <p:txBody>
          <a:bodyPr anchor="ctr">
            <a:normAutofit/>
          </a:bodyPr>
          <a:lstStyle/>
          <a:p>
            <a:pPr algn="ctr"/>
            <a:r>
              <a:rPr lang="ro-RO" dirty="0">
                <a:cs typeface="Arial Unicode MS"/>
              </a:rPr>
              <a:t>Prin ce diferă esenţial BD de foile de calcul sau alte tehnologii</a:t>
            </a:r>
            <a:r>
              <a:rPr lang="en-US" dirty="0">
                <a:cs typeface="Arial Unicode MS"/>
              </a:rPr>
              <a:t>?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0" y="3653631"/>
            <a:ext cx="7412516" cy="3204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76200" dist="38100" dir="2700000" algn="tl" rotWithShape="0">
              <a:schemeClr val="tx1">
                <a:alpha val="40000"/>
              </a:schemeClr>
            </a:outerShdw>
          </a:effectLst>
        </p:spPr>
      </p:pic>
    </p:spTree>
  </p:cSld>
  <p:clrMapOvr>
    <a:masterClrMapping/>
  </p:clrMapOvr>
  <p:transition>
    <p:random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1143000" y="76200"/>
            <a:ext cx="8001000" cy="914400"/>
          </a:xfrm>
        </p:spPr>
        <p:txBody>
          <a:bodyPr anchor="ctr">
            <a:normAutofit fontScale="90000"/>
          </a:bodyPr>
          <a:lstStyle/>
          <a:p>
            <a:pPr algn="ctr"/>
            <a:r>
              <a:rPr err="1">
                <a:cs typeface="Arial Unicode MS"/>
              </a:rPr>
              <a:t>Schemă</a:t>
            </a:r>
            <a:r>
              <a:rPr>
                <a:cs typeface="Arial Unicode MS"/>
              </a:rPr>
              <a:t> de </a:t>
            </a:r>
            <a:r>
              <a:rPr err="1">
                <a:cs typeface="Arial Unicode MS"/>
              </a:rPr>
              <a:t>principiu</a:t>
            </a:r>
            <a:r>
              <a:rPr>
                <a:cs typeface="Arial Unicode MS"/>
              </a:rPr>
              <a:t> a </a:t>
            </a:r>
            <a:r>
              <a:rPr err="1">
                <a:cs typeface="Arial Unicode MS"/>
              </a:rPr>
              <a:t>unei</a:t>
            </a:r>
            <a:r>
              <a:rPr>
                <a:cs typeface="Arial Unicode MS"/>
              </a:rPr>
              <a:t> </a:t>
            </a:r>
            <a:r>
              <a:rPr err="1">
                <a:cs typeface="Arial Unicode MS"/>
              </a:rPr>
              <a:t>baze</a:t>
            </a:r>
            <a:r>
              <a:rPr>
                <a:cs typeface="Arial Unicode MS"/>
              </a:rPr>
              <a:t> de date </a:t>
            </a:r>
          </a:p>
        </p:txBody>
      </p:sp>
      <p:sp>
        <p:nvSpPr>
          <p:cNvPr id="11267" name="Rectangle 4"/>
          <p:cNvSpPr>
            <a:spLocks noChangeArrowheads="1"/>
          </p:cNvSpPr>
          <p:nvPr/>
        </p:nvSpPr>
        <p:spPr bwMode="auto">
          <a:xfrm>
            <a:off x="2647950" y="198596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pic>
        <p:nvPicPr>
          <p:cNvPr id="11268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66800" y="990600"/>
            <a:ext cx="7772400" cy="5718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random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en-US">
                <a:cs typeface="Arial Unicode MS"/>
              </a:rPr>
              <a:t>O d</a:t>
            </a:r>
            <a:r>
              <a:rPr>
                <a:cs typeface="Arial Unicode MS"/>
              </a:rPr>
              <a:t>efini</a:t>
            </a:r>
            <a:r>
              <a:rPr lang="ro-RO">
                <a:cs typeface="Arial Unicode MS"/>
              </a:rPr>
              <a:t>ţie</a:t>
            </a:r>
            <a:r>
              <a:rPr lang="en-US">
                <a:cs typeface="Arial Unicode MS"/>
              </a:rPr>
              <a:t> academic</a:t>
            </a:r>
            <a:r>
              <a:rPr lang="ro-RO">
                <a:cs typeface="Arial Unicode MS"/>
              </a:rPr>
              <a:t>ă (lemnoasă)</a:t>
            </a:r>
            <a:endParaRPr>
              <a:cs typeface="Arial Unicode MS"/>
            </a:endParaRPr>
          </a:p>
        </p:txBody>
      </p:sp>
      <p:sp>
        <p:nvSpPr>
          <p:cNvPr id="12290" name="Rectangle 3"/>
          <p:cNvSpPr>
            <a:spLocks noGrp="1" noChangeArrowheads="1"/>
          </p:cNvSpPr>
          <p:nvPr>
            <p:ph idx="1"/>
          </p:nvPr>
        </p:nvSpPr>
        <p:spPr>
          <a:xfrm>
            <a:off x="914400" y="2057400"/>
            <a:ext cx="7848600" cy="48006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/>
              <a:t>O BD reprezintă o colecţie de date utilizată într-o organizaţie, colecţie care este:</a:t>
            </a:r>
          </a:p>
          <a:p>
            <a:pPr lvl="1"/>
            <a:r>
              <a:rPr lang="ro-RO"/>
              <a:t>persistentă,</a:t>
            </a:r>
          </a:p>
          <a:p>
            <a:pPr lvl="1"/>
            <a:r>
              <a:rPr lang="en-US"/>
              <a:t>automatizată, </a:t>
            </a:r>
          </a:p>
          <a:p>
            <a:pPr lvl="1"/>
            <a:r>
              <a:rPr lang="en-US"/>
              <a:t>partajată, </a:t>
            </a:r>
          </a:p>
          <a:p>
            <a:pPr lvl="1"/>
            <a:r>
              <a:rPr lang="en-US"/>
              <a:t>definită riguros (formalizată), </a:t>
            </a:r>
          </a:p>
          <a:p>
            <a:pPr lvl="1"/>
            <a:r>
              <a:rPr lang="en-US"/>
              <a:t>controlată la nivel central. </a:t>
            </a:r>
          </a:p>
          <a:p>
            <a:endParaRPr lang="en-US"/>
          </a:p>
        </p:txBody>
      </p:sp>
    </p:spTree>
  </p:cSld>
  <p:clrMapOvr>
    <a:masterClrMapping/>
  </p:clrMapOvr>
  <p:transition>
    <p:random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ro-RO" dirty="0">
                <a:cs typeface="Arial Unicode MS"/>
              </a:rPr>
              <a:t>Cele două aspecte ale BD</a:t>
            </a:r>
            <a:endParaRPr dirty="0">
              <a:cs typeface="Arial Unicode MS"/>
            </a:endParaRPr>
          </a:p>
        </p:txBody>
      </p:sp>
      <p:sp>
        <p:nvSpPr>
          <p:cNvPr id="13314" name="Rectangle 3"/>
          <p:cNvSpPr>
            <a:spLocks noGrp="1" noChangeArrowheads="1"/>
          </p:cNvSpPr>
          <p:nvPr>
            <p:ph idx="1"/>
          </p:nvPr>
        </p:nvSpPr>
        <p:spPr>
          <a:xfrm>
            <a:off x="1066800" y="1784350"/>
            <a:ext cx="7924800" cy="4572000"/>
          </a:xfrm>
        </p:spPr>
        <p:txBody>
          <a:bodyPr/>
          <a:lstStyle/>
          <a:p>
            <a:r>
              <a:rPr lang="ro-RO" sz="3200" b="1"/>
              <a:t>Schema</a:t>
            </a:r>
            <a:r>
              <a:rPr lang="ro-RO" sz="3200"/>
              <a:t> </a:t>
            </a:r>
            <a:r>
              <a:rPr lang="en-US" sz="3200"/>
              <a:t>(stocat</a:t>
            </a:r>
            <a:r>
              <a:rPr lang="ro-RO" sz="3200"/>
              <a:t>ă în dicţionarul de date</a:t>
            </a:r>
            <a:r>
              <a:rPr lang="en-US" sz="3200"/>
              <a:t>)</a:t>
            </a:r>
            <a:r>
              <a:rPr lang="ro-RO" sz="3200"/>
              <a:t> este structura, aspectul constant, organizarea bazei</a:t>
            </a:r>
            <a:r>
              <a:rPr lang="en-US" sz="3200"/>
              <a:t>; </a:t>
            </a:r>
            <a:r>
              <a:rPr lang="ro-RO" sz="3200"/>
              <a:t>schema</a:t>
            </a:r>
            <a:r>
              <a:rPr lang="en-US" sz="3200"/>
              <a:t> descrie datel</a:t>
            </a:r>
            <a:r>
              <a:rPr lang="ro-RO" sz="3200"/>
              <a:t>e</a:t>
            </a:r>
            <a:r>
              <a:rPr lang="en-US" sz="3200"/>
              <a:t>, rela</a:t>
            </a:r>
            <a:r>
              <a:rPr lang="ro-RO" sz="3200"/>
              <a:t>ţ</a:t>
            </a:r>
            <a:r>
              <a:rPr lang="en-US" sz="3200"/>
              <a:t>iil</a:t>
            </a:r>
            <a:r>
              <a:rPr lang="ro-RO" sz="3200"/>
              <a:t>e</a:t>
            </a:r>
            <a:r>
              <a:rPr lang="en-US" sz="3200"/>
              <a:t> dintre </a:t>
            </a:r>
            <a:r>
              <a:rPr lang="ro-RO" sz="3200"/>
              <a:t>date</a:t>
            </a:r>
            <a:r>
              <a:rPr lang="en-US" sz="3200"/>
              <a:t>, restric</a:t>
            </a:r>
            <a:r>
              <a:rPr lang="ro-RO" sz="3200"/>
              <a:t>ţ</a:t>
            </a:r>
            <a:r>
              <a:rPr lang="en-US" sz="3200"/>
              <a:t>iil</a:t>
            </a:r>
            <a:r>
              <a:rPr lang="ro-RO" sz="3200"/>
              <a:t>e la care se supun datele</a:t>
            </a:r>
            <a:endParaRPr lang="en-US" sz="3200"/>
          </a:p>
          <a:p>
            <a:endParaRPr lang="en-US" sz="3200"/>
          </a:p>
          <a:p>
            <a:r>
              <a:rPr lang="en-US" sz="3200" b="1"/>
              <a:t>Con</a:t>
            </a:r>
            <a:r>
              <a:rPr lang="ro-RO" sz="3200" b="1"/>
              <a:t>ţi</a:t>
            </a:r>
            <a:r>
              <a:rPr lang="en-US" sz="3200" b="1"/>
              <a:t>nut</a:t>
            </a:r>
            <a:r>
              <a:rPr lang="en-US" sz="3200"/>
              <a:t> – aspectul variabil, dinamic ale bazei; datele propriu-zise</a:t>
            </a:r>
          </a:p>
        </p:txBody>
      </p:sp>
    </p:spTree>
  </p:cSld>
  <p:clrMapOvr>
    <a:masterClrMapping/>
  </p:clrMapOvr>
  <p:transition>
    <p:random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>
          <a:xfrm>
            <a:off x="1066800" y="152400"/>
            <a:ext cx="8229600" cy="1219200"/>
          </a:xfrm>
        </p:spPr>
        <p:txBody>
          <a:bodyPr anchor="ctr">
            <a:normAutofit/>
          </a:bodyPr>
          <a:lstStyle/>
          <a:p>
            <a:pPr algn="ctr"/>
            <a:r>
              <a:rPr lang="ro-RO">
                <a:cs typeface="Arial Unicode MS"/>
              </a:rPr>
              <a:t>Sisteme de gestiune a bazelor de date (SGBD)</a:t>
            </a:r>
            <a:r>
              <a:rPr lang="en-US">
                <a:cs typeface="Arial Unicode MS"/>
              </a:rPr>
              <a:t> - 1</a:t>
            </a:r>
            <a:endParaRPr lang="ro-RO">
              <a:cs typeface="Arial Unicode MS"/>
            </a:endParaRPr>
          </a:p>
        </p:txBody>
      </p:sp>
      <p:sp>
        <p:nvSpPr>
          <p:cNvPr id="17410" name="Rectangle 3"/>
          <p:cNvSpPr>
            <a:spLocks noGrp="1" noChangeArrowheads="1"/>
          </p:cNvSpPr>
          <p:nvPr>
            <p:ph idx="1"/>
          </p:nvPr>
        </p:nvSpPr>
        <p:spPr>
          <a:xfrm>
            <a:off x="990600" y="1371600"/>
            <a:ext cx="8153400" cy="53340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ro-RO" sz="2200" dirty="0"/>
              <a:t>Eng</a:t>
            </a:r>
            <a:r>
              <a:rPr lang="en-US" sz="2200" dirty="0"/>
              <a:t>l</a:t>
            </a:r>
            <a:r>
              <a:rPr lang="ro-RO" sz="2200" dirty="0"/>
              <a:t>.</a:t>
            </a:r>
            <a:r>
              <a:rPr lang="en-US" sz="2200" dirty="0"/>
              <a:t> –</a:t>
            </a:r>
            <a:r>
              <a:rPr lang="en-US" dirty="0"/>
              <a:t> </a:t>
            </a:r>
            <a:r>
              <a:rPr lang="en-US" sz="2400" dirty="0"/>
              <a:t>Data</a:t>
            </a:r>
            <a:r>
              <a:rPr lang="ro-RO" sz="2400" dirty="0"/>
              <a:t> </a:t>
            </a:r>
            <a:r>
              <a:rPr lang="en-US" sz="2400" dirty="0"/>
              <a:t>Base Management System </a:t>
            </a:r>
            <a:r>
              <a:rPr lang="ro-RO" sz="2400" dirty="0"/>
              <a:t>(</a:t>
            </a:r>
            <a:r>
              <a:rPr lang="en-US" sz="2400" dirty="0"/>
              <a:t>DBMS)</a:t>
            </a:r>
          </a:p>
          <a:p>
            <a:pPr>
              <a:buNone/>
            </a:pPr>
            <a:r>
              <a:rPr lang="en-US" sz="2200" dirty="0"/>
              <a:t>Fr.</a:t>
            </a:r>
            <a:r>
              <a:rPr lang="en-US" dirty="0"/>
              <a:t>: </a:t>
            </a:r>
            <a:r>
              <a:rPr lang="en-US" sz="2400" dirty="0" err="1"/>
              <a:t>Systemes</a:t>
            </a:r>
            <a:r>
              <a:rPr lang="en-US" sz="2400" dirty="0"/>
              <a:t> de </a:t>
            </a:r>
            <a:r>
              <a:rPr lang="en-US" sz="2400" dirty="0" err="1"/>
              <a:t>Gestion</a:t>
            </a:r>
            <a:r>
              <a:rPr lang="en-US" sz="2400" dirty="0"/>
              <a:t> de</a:t>
            </a:r>
            <a:r>
              <a:rPr lang="ro-RO" sz="2400" dirty="0"/>
              <a:t>s</a:t>
            </a:r>
            <a:r>
              <a:rPr lang="en-US" sz="2400" dirty="0"/>
              <a:t> Bases de </a:t>
            </a:r>
            <a:r>
              <a:rPr lang="en-US" sz="2400" dirty="0" err="1"/>
              <a:t>Donnees</a:t>
            </a:r>
            <a:r>
              <a:rPr lang="en-US" sz="2400" dirty="0"/>
              <a:t> (</a:t>
            </a:r>
            <a:r>
              <a:rPr lang="en-US" sz="2400" dirty="0" err="1"/>
              <a:t>SGBD</a:t>
            </a:r>
            <a:r>
              <a:rPr lang="en-US" sz="2400" dirty="0"/>
              <a:t>)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ro-RO" sz="2800" dirty="0"/>
              <a:t>După cum</a:t>
            </a:r>
            <a:r>
              <a:rPr lang="en-US" sz="2800" dirty="0"/>
              <a:t>:</a:t>
            </a:r>
          </a:p>
          <a:p>
            <a:pPr lvl="1"/>
            <a:r>
              <a:rPr lang="en-US" dirty="0"/>
              <a:t>Word </a:t>
            </a:r>
            <a:r>
              <a:rPr lang="en-US" dirty="0" err="1"/>
              <a:t>este</a:t>
            </a:r>
            <a:r>
              <a:rPr lang="en-US" dirty="0"/>
              <a:t> software-</a:t>
            </a:r>
            <a:r>
              <a:rPr lang="en-US" dirty="0" err="1"/>
              <a:t>ul</a:t>
            </a:r>
            <a:r>
              <a:rPr lang="en-US" dirty="0"/>
              <a:t> </a:t>
            </a:r>
            <a:r>
              <a:rPr lang="en-US" dirty="0" err="1"/>
              <a:t>necesar</a:t>
            </a:r>
            <a:r>
              <a:rPr lang="en-US" dirty="0"/>
              <a:t> </a:t>
            </a:r>
            <a:r>
              <a:rPr lang="en-US" dirty="0" err="1"/>
              <a:t>cre</a:t>
            </a:r>
            <a:r>
              <a:rPr lang="ro-RO" dirty="0"/>
              <a:t>ării şi editării documentelor (</a:t>
            </a:r>
            <a:r>
              <a:rPr lang="en-US" dirty="0"/>
              <a:t>.</a:t>
            </a:r>
            <a:r>
              <a:rPr lang="ro-RO" dirty="0"/>
              <a:t>DOC)</a:t>
            </a:r>
          </a:p>
          <a:p>
            <a:pPr lvl="1"/>
            <a:r>
              <a:rPr lang="ro-RO" dirty="0"/>
              <a:t>Excel este software</a:t>
            </a:r>
            <a:r>
              <a:rPr lang="en-US" dirty="0"/>
              <a:t>-</a:t>
            </a:r>
            <a:r>
              <a:rPr lang="en-US" dirty="0" err="1"/>
              <a:t>ul</a:t>
            </a:r>
            <a:r>
              <a:rPr lang="en-US" dirty="0"/>
              <a:t> pt. </a:t>
            </a:r>
            <a:r>
              <a:rPr lang="en-US" dirty="0" err="1"/>
              <a:t>foi</a:t>
            </a:r>
            <a:r>
              <a:rPr lang="en-US" dirty="0"/>
              <a:t> de </a:t>
            </a:r>
            <a:r>
              <a:rPr lang="en-US" dirty="0" err="1"/>
              <a:t>calcul</a:t>
            </a:r>
            <a:r>
              <a:rPr lang="en-US" dirty="0"/>
              <a:t> (.</a:t>
            </a:r>
            <a:r>
              <a:rPr lang="en-US" dirty="0" err="1"/>
              <a:t>xls</a:t>
            </a:r>
            <a:r>
              <a:rPr lang="en-US" dirty="0"/>
              <a:t>), </a:t>
            </a:r>
          </a:p>
          <a:p>
            <a:pPr>
              <a:buNone/>
            </a:pPr>
            <a:r>
              <a:rPr lang="en-US" dirty="0" err="1"/>
              <a:t>SGBD-ul</a:t>
            </a:r>
            <a:r>
              <a:rPr lang="en-US" dirty="0"/>
              <a:t> </a:t>
            </a:r>
            <a:r>
              <a:rPr lang="en-US" dirty="0" err="1"/>
              <a:t>este</a:t>
            </a:r>
            <a:r>
              <a:rPr lang="en-US" dirty="0"/>
              <a:t> software-</a:t>
            </a:r>
            <a:r>
              <a:rPr lang="en-US" dirty="0" err="1"/>
              <a:t>ul</a:t>
            </a:r>
            <a:r>
              <a:rPr lang="en-US" dirty="0"/>
              <a:t> pt. </a:t>
            </a:r>
            <a:r>
              <a:rPr lang="en-US" dirty="0" err="1"/>
              <a:t>crearea</a:t>
            </a:r>
            <a:r>
              <a:rPr lang="en-US" dirty="0"/>
              <a:t> </a:t>
            </a:r>
            <a:r>
              <a:rPr lang="ro-RO" dirty="0"/>
              <a:t>şi </a:t>
            </a:r>
            <a:r>
              <a:rPr lang="en-US" dirty="0" err="1"/>
              <a:t>folosi</a:t>
            </a:r>
            <a:r>
              <a:rPr lang="ro-RO" dirty="0"/>
              <a:t>rea bazelor de date</a:t>
            </a:r>
          </a:p>
          <a:p>
            <a:endParaRPr lang="en-US" dirty="0"/>
          </a:p>
        </p:txBody>
      </p:sp>
    </p:spTree>
  </p:cSld>
  <p:clrMapOvr>
    <a:masterClrMapping/>
  </p:clrMapOvr>
  <p:transition>
    <p:random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152400"/>
            <a:ext cx="7714488" cy="1143000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ro-RO">
                <a:cs typeface="Arial Unicode MS"/>
              </a:rPr>
              <a:t>Sisteme de gestiune a bazelor de date (SGBD)</a:t>
            </a:r>
            <a:r>
              <a:rPr lang="en-US">
                <a:cs typeface="Arial Unicode MS"/>
              </a:rPr>
              <a:t> - 2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990600" y="1371600"/>
            <a:ext cx="7924800" cy="533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82575" algn="l" eaLnBrk="0" hangingPunct="0">
              <a:spcBef>
                <a:spcPts val="600"/>
              </a:spcBef>
              <a:buClr>
                <a:schemeClr val="accent1"/>
              </a:buClr>
              <a:buSzPct val="80000"/>
              <a:buFont typeface="Wingdings 2" pitchFamily="18" charset="2"/>
              <a:buChar char=""/>
              <a:defRPr sz="3200" b="1">
                <a:latin typeface="Avenir Light"/>
              </a:defRPr>
            </a:lvl1pPr>
            <a:lvl2pPr marL="639763" indent="-236538" algn="l" eaLnBrk="0" hangingPunct="0">
              <a:spcBef>
                <a:spcPts val="550"/>
              </a:spcBef>
              <a:buClr>
                <a:schemeClr val="accent1"/>
              </a:buClr>
              <a:buFont typeface="Verdana" pitchFamily="34" charset="0"/>
              <a:buChar char="◦"/>
              <a:defRPr sz="2400">
                <a:latin typeface="Arial"/>
              </a:defRPr>
            </a:lvl2pPr>
            <a:lvl3pPr marL="885825" indent="-228600" algn="l" eaLnBrk="0" hangingPunct="0">
              <a:buClr>
                <a:schemeClr val="accent2"/>
              </a:buClr>
              <a:buFont typeface="Wingdings 2" pitchFamily="18" charset="2"/>
              <a:buChar char=""/>
              <a:defRPr sz="2200">
                <a:latin typeface="Book Antiqua"/>
              </a:defRPr>
            </a:lvl3pPr>
            <a:lvl4pPr marL="1096963" indent="-173038" algn="l" eaLnBrk="0" hangingPunct="0">
              <a:buClr>
                <a:srgbClr val="C32D2E"/>
              </a:buClr>
              <a:buFont typeface="Wingdings 2" pitchFamily="18" charset="2"/>
              <a:buChar char=""/>
              <a:defRPr sz="2000">
                <a:latin typeface="+mn-lt"/>
              </a:defRPr>
            </a:lvl4pPr>
            <a:lvl5pPr marL="1296988" indent="-182563" algn="l" eaLnBrk="0" hangingPunct="0">
              <a:buClr>
                <a:srgbClr val="84AA33"/>
              </a:buClr>
              <a:buFont typeface="Wingdings 2" pitchFamily="18" charset="2"/>
              <a:buChar char=""/>
              <a:defRPr sz="1800">
                <a:latin typeface="+mn-lt"/>
              </a:defRPr>
            </a:lvl5pPr>
            <a:lvl6pPr marL="1508760" indent="-182880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>
                <a:latin typeface="+mn-lt"/>
              </a:defRPr>
            </a:lvl6pPr>
            <a:lvl7pPr marL="171907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7pPr>
            <a:lvl8pPr marL="1920240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8pPr>
            <a:lvl9pPr marL="213055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9pPr>
            <a:extLst/>
          </a:lstStyle>
          <a:p>
            <a:r>
              <a:rPr lang="en-US"/>
              <a:t>Servere de date: o alt</a:t>
            </a:r>
            <a:r>
              <a:rPr lang="ro-RO"/>
              <a:t>ă denumire pentru unele</a:t>
            </a:r>
            <a:r>
              <a:rPr lang="en-US"/>
              <a:t> dintre</a:t>
            </a:r>
            <a:r>
              <a:rPr lang="ro-RO"/>
              <a:t> SGBD</a:t>
            </a:r>
            <a:r>
              <a:rPr lang="en-US"/>
              <a:t>-</a:t>
            </a:r>
            <a:r>
              <a:rPr lang="ro-RO"/>
              <a:t>uri</a:t>
            </a:r>
            <a:endParaRPr lang="en-US"/>
          </a:p>
          <a:p>
            <a:r>
              <a:rPr lang="en-US"/>
              <a:t>Toate serverele de date sunt SGBD-uri, </a:t>
            </a:r>
            <a:r>
              <a:rPr lang="ro-RO"/>
              <a:t>însă reciproca nu este valabilă</a:t>
            </a:r>
          </a:p>
          <a:p>
            <a:r>
              <a:rPr lang="ro-RO"/>
              <a:t>Exemple de SGBD</a:t>
            </a:r>
            <a:r>
              <a:rPr lang="en-US"/>
              <a:t>-</a:t>
            </a:r>
            <a:r>
              <a:rPr lang="ro-RO"/>
              <a:t>uri</a:t>
            </a:r>
            <a:r>
              <a:rPr lang="en-US"/>
              <a:t> care nu sunt servere de date:</a:t>
            </a:r>
          </a:p>
          <a:p>
            <a:pPr lvl="1"/>
            <a:r>
              <a:rPr lang="en-US"/>
              <a:t>Access</a:t>
            </a:r>
          </a:p>
          <a:p>
            <a:pPr lvl="1"/>
            <a:r>
              <a:rPr lang="en-US"/>
              <a:t>Visual FoxPro</a:t>
            </a:r>
          </a:p>
          <a:p>
            <a:pPr lvl="1"/>
            <a:r>
              <a:rPr lang="en-US"/>
              <a:t>Paradox</a:t>
            </a:r>
          </a:p>
          <a:p>
            <a:pPr lvl="1"/>
            <a:r>
              <a:rPr lang="en-US"/>
              <a:t>dBase</a:t>
            </a:r>
          </a:p>
        </p:txBody>
      </p:sp>
      <p:pic>
        <p:nvPicPr>
          <p:cNvPr id="5" name="Picture 5" descr="C:\Downloads\MC900432646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0" y="3810000"/>
            <a:ext cx="3048000" cy="3048000"/>
          </a:xfrm>
          <a:prstGeom prst="rect">
            <a:avLst/>
          </a:prstGeom>
          <a:noFill/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random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274320"/>
            <a:ext cx="8153400" cy="1143000"/>
          </a:xfrm>
        </p:spPr>
        <p:txBody>
          <a:bodyPr anchor="ctr">
            <a:normAutofit/>
          </a:bodyPr>
          <a:lstStyle/>
          <a:p>
            <a:pPr algn="ctr"/>
            <a:r>
              <a:rPr lang="en-US" dirty="0" err="1">
                <a:cs typeface="Arial Unicode MS"/>
              </a:rPr>
              <a:t>Schem</a:t>
            </a:r>
            <a:r>
              <a:rPr lang="ro-RO" dirty="0">
                <a:cs typeface="Arial Unicode MS"/>
              </a:rPr>
              <a:t>ă simplistă de folosire a BD</a:t>
            </a:r>
            <a:endParaRPr lang="en-US" dirty="0">
              <a:cs typeface="Arial Unicode MS"/>
            </a:endParaRPr>
          </a:p>
        </p:txBody>
      </p:sp>
      <p:pic>
        <p:nvPicPr>
          <p:cNvPr id="56322" name="Picture 2" descr="New Pictur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3000" y="2438400"/>
            <a:ext cx="7709358" cy="32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random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990600" y="0"/>
            <a:ext cx="7620000" cy="914400"/>
          </a:xfrm>
        </p:spPr>
        <p:txBody>
          <a:bodyPr anchor="ctr">
            <a:normAutofit/>
          </a:bodyPr>
          <a:lstStyle/>
          <a:p>
            <a:pPr algn="ctr"/>
            <a:r>
              <a:rPr lang="en-US" dirty="0" err="1">
                <a:cs typeface="Arial Unicode MS"/>
              </a:rPr>
              <a:t>Servere</a:t>
            </a:r>
            <a:r>
              <a:rPr lang="en-US" dirty="0">
                <a:cs typeface="Arial Unicode MS"/>
              </a:rPr>
              <a:t> de </a:t>
            </a:r>
            <a:r>
              <a:rPr lang="en-US" dirty="0" err="1">
                <a:cs typeface="Arial Unicode MS"/>
              </a:rPr>
              <a:t>baze</a:t>
            </a:r>
            <a:r>
              <a:rPr lang="en-US" dirty="0">
                <a:cs typeface="Arial Unicode MS"/>
              </a:rPr>
              <a:t> de date</a:t>
            </a:r>
          </a:p>
        </p:txBody>
      </p:sp>
      <p:sp>
        <p:nvSpPr>
          <p:cNvPr id="17410" name="Rectangle 3"/>
          <p:cNvSpPr>
            <a:spLocks noGrp="1" noChangeArrowheads="1"/>
          </p:cNvSpPr>
          <p:nvPr>
            <p:ph idx="1"/>
          </p:nvPr>
        </p:nvSpPr>
        <p:spPr>
          <a:xfrm>
            <a:off x="838200" y="914400"/>
            <a:ext cx="8305800" cy="5791200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20000"/>
              </a:lnSpc>
              <a:buFontTx/>
              <a:buNone/>
            </a:pPr>
            <a:r>
              <a:rPr lang="en-US" sz="2800" dirty="0">
                <a:cs typeface="Avenir Medium"/>
              </a:rPr>
              <a:t>Un </a:t>
            </a:r>
            <a:r>
              <a:rPr lang="en-US" sz="2800" b="1" dirty="0">
                <a:cs typeface="Avenir Medium"/>
              </a:rPr>
              <a:t>server de date </a:t>
            </a:r>
            <a:r>
              <a:rPr lang="en-US" sz="2800" dirty="0" err="1">
                <a:cs typeface="Avenir Medium"/>
              </a:rPr>
              <a:t>este</a:t>
            </a:r>
            <a:r>
              <a:rPr lang="en-US" sz="2800" dirty="0">
                <a:cs typeface="Avenir Medium"/>
              </a:rPr>
              <a:t> </a:t>
            </a:r>
            <a:r>
              <a:rPr lang="en-US" sz="2800" dirty="0" err="1">
                <a:cs typeface="Avenir Medium"/>
              </a:rPr>
              <a:t>SGBD</a:t>
            </a:r>
            <a:r>
              <a:rPr lang="en-US" sz="2800" dirty="0">
                <a:cs typeface="Avenir Medium"/>
              </a:rPr>
              <a:t> </a:t>
            </a:r>
            <a:r>
              <a:rPr lang="en-US" sz="2800" dirty="0" err="1">
                <a:cs typeface="Avenir Medium"/>
              </a:rPr>
              <a:t>mai</a:t>
            </a:r>
            <a:r>
              <a:rPr lang="en-US" sz="2800" dirty="0">
                <a:cs typeface="Avenir Medium"/>
              </a:rPr>
              <a:t> </a:t>
            </a:r>
            <a:r>
              <a:rPr lang="en-US" sz="2800" b="1" dirty="0" err="1">
                <a:cs typeface="Avenir Medium"/>
              </a:rPr>
              <a:t>preten</a:t>
            </a:r>
            <a:r>
              <a:rPr lang="ro-RO" sz="2800" b="1" dirty="0">
                <a:cs typeface="Avenir Medium"/>
              </a:rPr>
              <a:t>ţios</a:t>
            </a:r>
            <a:r>
              <a:rPr lang="ro-RO" sz="2800" dirty="0">
                <a:cs typeface="Avenir Medium"/>
              </a:rPr>
              <a:t>, fiind instalat pe un calculator (server) special dedicat (cu resurse (mai) puternice)</a:t>
            </a:r>
          </a:p>
          <a:p>
            <a:pPr>
              <a:lnSpc>
                <a:spcPct val="120000"/>
              </a:lnSpc>
            </a:pPr>
            <a:r>
              <a:rPr lang="ro-RO" dirty="0">
                <a:cs typeface="Avenir Medium"/>
              </a:rPr>
              <a:t>Relaționale</a:t>
            </a:r>
          </a:p>
          <a:p>
            <a:pPr lvl="1">
              <a:lnSpc>
                <a:spcPct val="120000"/>
              </a:lnSpc>
            </a:pPr>
            <a:r>
              <a:rPr lang="ro-RO" sz="2400" dirty="0">
                <a:latin typeface="Avenir Medium"/>
                <a:cs typeface="Avenir Medium"/>
              </a:rPr>
              <a:t>Open Source</a:t>
            </a:r>
            <a:r>
              <a:rPr lang="en-US" sz="2400" dirty="0">
                <a:latin typeface="Avenir Medium"/>
                <a:cs typeface="Avenir Medium"/>
              </a:rPr>
              <a:t>:</a:t>
            </a:r>
            <a:endParaRPr lang="ro-RO" sz="2400" dirty="0">
              <a:latin typeface="Avenir Medium"/>
              <a:cs typeface="Avenir Medium"/>
            </a:endParaRPr>
          </a:p>
          <a:p>
            <a:pPr lvl="2">
              <a:lnSpc>
                <a:spcPct val="120000"/>
              </a:lnSpc>
            </a:pPr>
            <a:r>
              <a:rPr lang="en-US" sz="2000" dirty="0" err="1">
                <a:latin typeface="Avenir Medium"/>
                <a:cs typeface="Avenir Medium"/>
              </a:rPr>
              <a:t>MySQL</a:t>
            </a:r>
            <a:r>
              <a:rPr lang="en-US" sz="2000" dirty="0">
                <a:latin typeface="Avenir Medium"/>
                <a:cs typeface="Avenir Medium"/>
              </a:rPr>
              <a:t> (Oracle)</a:t>
            </a:r>
          </a:p>
          <a:p>
            <a:pPr lvl="2">
              <a:lnSpc>
                <a:spcPct val="120000"/>
              </a:lnSpc>
            </a:pPr>
            <a:r>
              <a:rPr lang="en-US" sz="2000" dirty="0" err="1">
                <a:latin typeface="Avenir Medium"/>
                <a:cs typeface="Avenir Medium"/>
              </a:rPr>
              <a:t>PostgreSQL</a:t>
            </a:r>
            <a:endParaRPr lang="en-US" sz="2000" dirty="0">
              <a:latin typeface="Avenir Medium"/>
              <a:cs typeface="Avenir Medium"/>
            </a:endParaRPr>
          </a:p>
          <a:p>
            <a:pPr lvl="2">
              <a:lnSpc>
                <a:spcPct val="120000"/>
              </a:lnSpc>
            </a:pPr>
            <a:r>
              <a:rPr lang="en-US" sz="2000" dirty="0">
                <a:latin typeface="Avenir Medium"/>
                <a:cs typeface="Avenir Medium"/>
              </a:rPr>
              <a:t>Ingres</a:t>
            </a:r>
            <a:endParaRPr lang="ro-RO" sz="2000" dirty="0">
              <a:latin typeface="Avenir Medium"/>
              <a:cs typeface="Avenir Medium"/>
            </a:endParaRPr>
          </a:p>
          <a:p>
            <a:pPr lvl="1">
              <a:lnSpc>
                <a:spcPct val="120000"/>
              </a:lnSpc>
            </a:pPr>
            <a:r>
              <a:rPr lang="ro-RO" sz="2400" dirty="0">
                <a:latin typeface="Avenir Medium"/>
                <a:cs typeface="Avenir Medium"/>
              </a:rPr>
              <a:t>Comerciale</a:t>
            </a:r>
            <a:r>
              <a:rPr lang="en-US" sz="3200" dirty="0">
                <a:latin typeface="Avenir Medium"/>
                <a:cs typeface="Avenir Medium"/>
              </a:rPr>
              <a:t>:</a:t>
            </a:r>
            <a:endParaRPr lang="ro-RO" sz="3200" dirty="0">
              <a:latin typeface="Avenir Medium"/>
              <a:cs typeface="Avenir Medium"/>
            </a:endParaRPr>
          </a:p>
          <a:p>
            <a:pPr lvl="2">
              <a:lnSpc>
                <a:spcPct val="120000"/>
              </a:lnSpc>
            </a:pPr>
            <a:r>
              <a:rPr lang="en-US" sz="2000" dirty="0">
                <a:latin typeface="Avenir Medium"/>
                <a:cs typeface="Avenir Medium"/>
              </a:rPr>
              <a:t>Oracle</a:t>
            </a:r>
            <a:endParaRPr lang="ro-RO" sz="2000" dirty="0">
              <a:latin typeface="Avenir Medium"/>
              <a:cs typeface="Avenir Medium"/>
            </a:endParaRPr>
          </a:p>
          <a:p>
            <a:pPr lvl="2">
              <a:lnSpc>
                <a:spcPct val="120000"/>
              </a:lnSpc>
            </a:pPr>
            <a:r>
              <a:rPr lang="en-US" sz="2100" dirty="0" err="1">
                <a:latin typeface="Avenir Medium"/>
                <a:cs typeface="Avenir Medium"/>
              </a:rPr>
              <a:t>DB2</a:t>
            </a:r>
            <a:r>
              <a:rPr lang="en-US" sz="2100" dirty="0">
                <a:latin typeface="Avenir Medium"/>
                <a:cs typeface="Avenir Medium"/>
              </a:rPr>
              <a:t> (IBM)</a:t>
            </a:r>
            <a:endParaRPr lang="ro-RO" sz="2100" dirty="0">
              <a:latin typeface="Avenir Medium"/>
              <a:cs typeface="Avenir Medium"/>
            </a:endParaRPr>
          </a:p>
          <a:p>
            <a:pPr lvl="2">
              <a:lnSpc>
                <a:spcPct val="120000"/>
              </a:lnSpc>
            </a:pPr>
            <a:r>
              <a:rPr lang="en-US" sz="2100" dirty="0">
                <a:latin typeface="Avenir Medium"/>
                <a:cs typeface="Avenir Medium"/>
              </a:rPr>
              <a:t>SQL Server (M</a:t>
            </a:r>
            <a:r>
              <a:rPr lang="ro-RO" sz="2100" dirty="0">
                <a:latin typeface="Avenir Medium"/>
                <a:cs typeface="Avenir Medium"/>
              </a:rPr>
              <a:t>icrosoft</a:t>
            </a:r>
            <a:r>
              <a:rPr lang="en-US" sz="2100" dirty="0">
                <a:latin typeface="Avenir Medium"/>
                <a:cs typeface="Avenir Medium"/>
              </a:rPr>
              <a:t>)</a:t>
            </a:r>
            <a:endParaRPr lang="ro-RO" sz="2100" dirty="0">
              <a:latin typeface="Avenir Medium"/>
              <a:cs typeface="Avenir Medium"/>
            </a:endParaRPr>
          </a:p>
          <a:p>
            <a:pPr>
              <a:lnSpc>
                <a:spcPct val="120000"/>
              </a:lnSpc>
            </a:pPr>
            <a:r>
              <a:rPr lang="ro-RO" dirty="0">
                <a:cs typeface="Avenir Medium"/>
              </a:rPr>
              <a:t>Post-relaționale</a:t>
            </a:r>
          </a:p>
          <a:p>
            <a:pPr lvl="2">
              <a:lnSpc>
                <a:spcPct val="120000"/>
              </a:lnSpc>
            </a:pPr>
            <a:r>
              <a:rPr lang="ro-RO" sz="2100" dirty="0">
                <a:latin typeface="Avenir Medium"/>
                <a:cs typeface="Avenir Medium"/>
              </a:rPr>
              <a:t>Cache, MongoDB, Cassandra, </a:t>
            </a:r>
          </a:p>
          <a:p>
            <a:pPr lvl="2">
              <a:lnSpc>
                <a:spcPct val="120000"/>
              </a:lnSpc>
            </a:pPr>
            <a:r>
              <a:rPr lang="ro-RO" sz="2100" dirty="0">
                <a:latin typeface="Avenir Medium"/>
                <a:cs typeface="Avenir Medium"/>
              </a:rPr>
              <a:t>Neo5j, Versant etc.</a:t>
            </a:r>
            <a:endParaRPr lang="en-US" sz="2100" dirty="0">
              <a:latin typeface="Avenir Medium"/>
              <a:cs typeface="Avenir Medium"/>
            </a:endParaRPr>
          </a:p>
        </p:txBody>
      </p:sp>
      <p:pic>
        <p:nvPicPr>
          <p:cNvPr id="6" name="Picture 4" descr="C:\Downloads\MC90043524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324600" y="2514600"/>
            <a:ext cx="2594698" cy="5562600"/>
          </a:xfrm>
          <a:prstGeom prst="rect">
            <a:avLst/>
          </a:prstGeom>
          <a:noFill/>
        </p:spPr>
      </p:pic>
    </p:spTree>
  </p:cSld>
  <p:clrMapOvr>
    <a:masterClrMapping/>
  </p:clrMapOvr>
  <p:transition>
    <p:random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" y="76200"/>
            <a:ext cx="9220200" cy="762000"/>
          </a:xfrm>
        </p:spPr>
        <p:txBody>
          <a:bodyPr anchor="ctr">
            <a:normAutofit/>
          </a:bodyPr>
          <a:lstStyle/>
          <a:p>
            <a:pPr algn="ctr"/>
            <a:r>
              <a:rPr lang="ro-RO" dirty="0">
                <a:cs typeface="Arial Unicode MS"/>
              </a:rPr>
              <a:t>Schema simplificată a unui s</a:t>
            </a:r>
            <a:r>
              <a:rPr lang="en-US" dirty="0" err="1">
                <a:cs typeface="Arial Unicode MS"/>
              </a:rPr>
              <a:t>erver</a:t>
            </a:r>
            <a:r>
              <a:rPr lang="en-US" dirty="0">
                <a:cs typeface="Arial Unicode MS"/>
              </a:rPr>
              <a:t> </a:t>
            </a:r>
            <a:r>
              <a:rPr lang="ro-RO" dirty="0">
                <a:cs typeface="Arial Unicode MS"/>
              </a:rPr>
              <a:t>BDR</a:t>
            </a:r>
            <a:endParaRPr dirty="0">
              <a:cs typeface="Arial Unicode MS"/>
            </a:endParaRPr>
          </a:p>
        </p:txBody>
      </p:sp>
      <p:sp>
        <p:nvSpPr>
          <p:cNvPr id="18435" name="Rectangle 4"/>
          <p:cNvSpPr>
            <a:spLocks noChangeArrowheads="1"/>
          </p:cNvSpPr>
          <p:nvPr/>
        </p:nvSpPr>
        <p:spPr bwMode="auto">
          <a:xfrm>
            <a:off x="1871663" y="140017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8436" name="Rectangle 6"/>
          <p:cNvSpPr>
            <a:spLocks noChangeArrowheads="1"/>
          </p:cNvSpPr>
          <p:nvPr/>
        </p:nvSpPr>
        <p:spPr bwMode="auto">
          <a:xfrm>
            <a:off x="1981200" y="7620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pic>
        <p:nvPicPr>
          <p:cNvPr id="18437" name="Picture 5" descr="SGBD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3000" y="990600"/>
            <a:ext cx="7924800" cy="5805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3" descr="C:\Downloads\MC900434845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152400" y="1676400"/>
            <a:ext cx="1714500" cy="3962400"/>
          </a:xfrm>
          <a:prstGeom prst="rect">
            <a:avLst/>
          </a:prstGeom>
          <a:noFill/>
        </p:spPr>
      </p:pic>
    </p:spTree>
  </p:cSld>
  <p:clrMapOvr>
    <a:masterClrMapping/>
  </p:clrMapOvr>
  <p:transition>
    <p:random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52400"/>
            <a:ext cx="8839200" cy="1143000"/>
          </a:xfrm>
        </p:spPr>
        <p:txBody>
          <a:bodyPr anchor="ctr">
            <a:normAutofit/>
          </a:bodyPr>
          <a:lstStyle/>
          <a:p>
            <a:pPr algn="ctr"/>
            <a:r>
              <a:rPr lang="ro-RO" dirty="0">
                <a:cs typeface="Arial Unicode MS"/>
              </a:rPr>
              <a:t>Ex. de arhitectură informaţională</a:t>
            </a:r>
            <a:endParaRPr lang="en-US" dirty="0">
              <a:cs typeface="Arial Unicode MS"/>
            </a:endParaRPr>
          </a:p>
        </p:txBody>
      </p:sp>
      <p:pic>
        <p:nvPicPr>
          <p:cNvPr id="57346" name="Picture 2" descr="New Picture (1)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71600" y="1676400"/>
            <a:ext cx="7162800" cy="48250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random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en-US" sz="3600" dirty="0" err="1">
                <a:cs typeface="Arial Unicode MS"/>
              </a:rPr>
              <a:t>Ce</a:t>
            </a:r>
            <a:r>
              <a:rPr lang="en-US" sz="3600" dirty="0">
                <a:cs typeface="Arial Unicode MS"/>
              </a:rPr>
              <a:t> </a:t>
            </a:r>
            <a:r>
              <a:rPr lang="en-US" sz="3600" dirty="0" err="1">
                <a:cs typeface="Arial Unicode MS"/>
              </a:rPr>
              <a:t>sunt</a:t>
            </a:r>
            <a:r>
              <a:rPr lang="en-US" sz="3600" dirty="0">
                <a:cs typeface="Arial Unicode MS"/>
              </a:rPr>
              <a:t> </a:t>
            </a:r>
            <a:r>
              <a:rPr lang="en-US" sz="3600" dirty="0" err="1">
                <a:cs typeface="Arial Unicode MS"/>
              </a:rPr>
              <a:t>bazele</a:t>
            </a:r>
            <a:r>
              <a:rPr lang="en-US" sz="3600" dirty="0">
                <a:cs typeface="Arial Unicode MS"/>
              </a:rPr>
              <a:t> de date 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600" y="1752600"/>
            <a:ext cx="8153400" cy="4724400"/>
          </a:xfrm>
        </p:spPr>
        <p:txBody>
          <a:bodyPr/>
          <a:lstStyle/>
          <a:p>
            <a:r>
              <a:rPr lang="ro-RO"/>
              <a:t>Până la un punct, sunt analoage </a:t>
            </a:r>
            <a:r>
              <a:rPr lang="en-US"/>
              <a:t>memori</a:t>
            </a:r>
            <a:r>
              <a:rPr lang="ro-RO"/>
              <a:t>ei</a:t>
            </a:r>
            <a:r>
              <a:rPr lang="en-US"/>
              <a:t> uman</a:t>
            </a:r>
            <a:r>
              <a:rPr lang="ro-RO"/>
              <a:t>e</a:t>
            </a:r>
          </a:p>
          <a:p>
            <a:r>
              <a:rPr lang="ro-RO"/>
              <a:t>Păstrează (stochează) informații legate de tranzacții, întâmplări, procese, operaţiuni derulate etc.</a:t>
            </a:r>
          </a:p>
          <a:p>
            <a:r>
              <a:rPr lang="ro-RO"/>
              <a:t>Teoretic, perioada de păstrare este nelimitată</a:t>
            </a:r>
          </a:p>
          <a:p>
            <a:r>
              <a:rPr lang="ro-RO"/>
              <a:t>Permit prelucrări de date</a:t>
            </a:r>
            <a:r>
              <a:rPr lang="en-US"/>
              <a:t>: </a:t>
            </a:r>
            <a:r>
              <a:rPr lang="ro-RO"/>
              <a:t>calcule, comparații, analize, sinteze etc.</a:t>
            </a:r>
          </a:p>
          <a:p>
            <a:r>
              <a:rPr lang="ro-RO"/>
              <a:t>Se folosesc în toate domeniile (chiar dacă de obicei trec neobservate)  </a:t>
            </a:r>
          </a:p>
          <a:p>
            <a:endParaRPr lang="en-US"/>
          </a:p>
        </p:txBody>
      </p:sp>
    </p:spTree>
  </p:cSld>
  <p:clrMapOvr>
    <a:masterClrMapping/>
  </p:clrMapOvr>
  <p:transition>
    <p:random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0"/>
            <a:ext cx="8991600" cy="990600"/>
          </a:xfrm>
        </p:spPr>
        <p:txBody>
          <a:bodyPr anchor="ctr">
            <a:normAutofit/>
          </a:bodyPr>
          <a:lstStyle/>
          <a:p>
            <a:pPr algn="ctr"/>
            <a:r>
              <a:rPr lang="ro-RO" dirty="0">
                <a:cs typeface="Arial Unicode MS"/>
              </a:rPr>
              <a:t>Un server BD Open Source -</a:t>
            </a:r>
            <a:r>
              <a:rPr lang="en-US" dirty="0">
                <a:cs typeface="Arial Unicode MS"/>
              </a:rPr>
              <a:t> </a:t>
            </a:r>
            <a:r>
              <a:rPr lang="en-US" dirty="0" err="1">
                <a:cs typeface="Arial Unicode MS"/>
              </a:rPr>
              <a:t>PostgreSQL</a:t>
            </a:r>
            <a:endParaRPr lang="en-US" dirty="0">
              <a:cs typeface="Arial Unicode MS"/>
            </a:endParaRPr>
          </a:p>
        </p:txBody>
      </p:sp>
      <p:pic>
        <p:nvPicPr>
          <p:cNvPr id="31746" name="Picture 2" descr="C:\Users\MARINF~1\AppData\Local\Temp\SNAGHTML37d375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356360"/>
            <a:ext cx="8686800" cy="5501641"/>
          </a:xfrm>
          <a:prstGeom prst="rect">
            <a:avLst/>
          </a:prstGeom>
          <a:noFill/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5410200"/>
            <a:ext cx="3733800" cy="1253243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random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8512" y="76200"/>
            <a:ext cx="7866888" cy="1143000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ro-RO" dirty="0">
                <a:cs typeface="Arial Unicode MS"/>
              </a:rPr>
              <a:t>Un</a:t>
            </a:r>
            <a:r>
              <a:rPr lang="en-US" dirty="0" err="1">
                <a:cs typeface="Arial Unicode MS"/>
              </a:rPr>
              <a:t>ul</a:t>
            </a:r>
            <a:r>
              <a:rPr lang="en-US" dirty="0">
                <a:cs typeface="Arial Unicode MS"/>
              </a:rPr>
              <a:t> </a:t>
            </a:r>
            <a:r>
              <a:rPr lang="en-US" dirty="0" err="1">
                <a:cs typeface="Arial Unicode MS"/>
              </a:rPr>
              <a:t>dintre</a:t>
            </a:r>
            <a:r>
              <a:rPr lang="en-US" dirty="0">
                <a:cs typeface="Arial Unicode MS"/>
              </a:rPr>
              <a:t> </a:t>
            </a:r>
            <a:r>
              <a:rPr lang="en-US" dirty="0" err="1">
                <a:cs typeface="Arial Unicode MS"/>
              </a:rPr>
              <a:t>cele</a:t>
            </a:r>
            <a:r>
              <a:rPr lang="en-US" dirty="0">
                <a:cs typeface="Arial Unicode MS"/>
              </a:rPr>
              <a:t> </a:t>
            </a:r>
            <a:r>
              <a:rPr lang="en-US" dirty="0" err="1">
                <a:cs typeface="Arial Unicode MS"/>
              </a:rPr>
              <a:t>mai</a:t>
            </a:r>
            <a:r>
              <a:rPr lang="en-US" dirty="0">
                <a:cs typeface="Arial Unicode MS"/>
              </a:rPr>
              <a:t> </a:t>
            </a:r>
            <a:r>
              <a:rPr lang="en-US" dirty="0" err="1">
                <a:cs typeface="Arial Unicode MS"/>
              </a:rPr>
              <a:t>puternice</a:t>
            </a:r>
            <a:r>
              <a:rPr lang="ro-RO" dirty="0">
                <a:cs typeface="Arial Unicode MS"/>
              </a:rPr>
              <a:t> server</a:t>
            </a:r>
            <a:r>
              <a:rPr lang="en-US" dirty="0">
                <a:cs typeface="Arial Unicode MS"/>
              </a:rPr>
              <a:t>e</a:t>
            </a:r>
            <a:r>
              <a:rPr lang="ro-RO" dirty="0">
                <a:cs typeface="Arial Unicode MS"/>
              </a:rPr>
              <a:t> BD</a:t>
            </a:r>
            <a:r>
              <a:rPr lang="en-US" dirty="0">
                <a:cs typeface="Arial Unicode MS"/>
              </a:rPr>
              <a:t> – IBM </a:t>
            </a:r>
            <a:r>
              <a:rPr lang="en-US" dirty="0" err="1">
                <a:cs typeface="Arial Unicode MS"/>
              </a:rPr>
              <a:t>DB2</a:t>
            </a:r>
            <a:endParaRPr lang="en-US" dirty="0">
              <a:cs typeface="Arial Unicode MS"/>
            </a:endParaRPr>
          </a:p>
        </p:txBody>
      </p:sp>
      <p:pic>
        <p:nvPicPr>
          <p:cNvPr id="59394" name="Picture 2" descr="New Pictur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66800" y="1293931"/>
            <a:ext cx="7620000" cy="55640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4191000"/>
            <a:ext cx="6524674" cy="15471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>
    <p:random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0"/>
            <a:ext cx="9009888" cy="1143000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n-US" dirty="0" err="1">
                <a:cs typeface="Arial Unicode MS"/>
              </a:rPr>
              <a:t>Serverul</a:t>
            </a:r>
            <a:r>
              <a:rPr lang="en-US" dirty="0">
                <a:cs typeface="Arial Unicode MS"/>
              </a:rPr>
              <a:t> BD cu </a:t>
            </a:r>
            <a:r>
              <a:rPr lang="en-US" dirty="0" err="1">
                <a:cs typeface="Arial Unicode MS"/>
              </a:rPr>
              <a:t>cea</a:t>
            </a:r>
            <a:r>
              <a:rPr lang="en-US" dirty="0">
                <a:cs typeface="Arial Unicode MS"/>
              </a:rPr>
              <a:t> </a:t>
            </a:r>
            <a:r>
              <a:rPr lang="en-US" dirty="0" err="1">
                <a:cs typeface="Arial Unicode MS"/>
              </a:rPr>
              <a:t>mai</a:t>
            </a:r>
            <a:r>
              <a:rPr lang="en-US" dirty="0">
                <a:cs typeface="Arial Unicode MS"/>
              </a:rPr>
              <a:t> bun</a:t>
            </a:r>
            <a:r>
              <a:rPr lang="ro-RO" dirty="0">
                <a:cs typeface="Arial Unicode MS"/>
              </a:rPr>
              <a:t>ă dinamică a pieței </a:t>
            </a:r>
            <a:r>
              <a:rPr lang="en-US" dirty="0">
                <a:cs typeface="Arial Unicode MS"/>
              </a:rPr>
              <a:t>– Microsoft SQL Server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1447800"/>
            <a:ext cx="7391400" cy="528755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5048028"/>
            <a:ext cx="4114800" cy="1707252"/>
          </a:xfrm>
          <a:prstGeom prst="rect">
            <a:avLst/>
          </a:prstGeom>
        </p:spPr>
      </p:pic>
    </p:spTree>
  </p:cSld>
  <p:clrMapOvr>
    <a:masterClrMapping/>
  </p:clrMapOvr>
  <p:transition>
    <p:random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0"/>
            <a:ext cx="7620000" cy="1143000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n-US" dirty="0">
                <a:cs typeface="Arial Unicode MS"/>
              </a:rPr>
              <a:t>(</a:t>
            </a:r>
            <a:r>
              <a:rPr lang="en-US" dirty="0" err="1">
                <a:cs typeface="Arial Unicode MS"/>
              </a:rPr>
              <a:t>Probabil</a:t>
            </a:r>
            <a:r>
              <a:rPr lang="en-US" dirty="0">
                <a:cs typeface="Arial Unicode MS"/>
              </a:rPr>
              <a:t>) </a:t>
            </a:r>
            <a:r>
              <a:rPr lang="en-US" dirty="0" err="1">
                <a:cs typeface="Arial Unicode MS"/>
              </a:rPr>
              <a:t>cel</a:t>
            </a:r>
            <a:r>
              <a:rPr lang="en-US" dirty="0">
                <a:cs typeface="Arial Unicode MS"/>
              </a:rPr>
              <a:t> </a:t>
            </a:r>
            <a:r>
              <a:rPr lang="en-US" dirty="0" err="1">
                <a:cs typeface="Arial Unicode MS"/>
              </a:rPr>
              <a:t>mai</a:t>
            </a:r>
            <a:r>
              <a:rPr lang="en-US" dirty="0">
                <a:cs typeface="Arial Unicode MS"/>
              </a:rPr>
              <a:t> bun server BD – Oracle</a:t>
            </a:r>
          </a:p>
        </p:txBody>
      </p:sp>
      <p:pic>
        <p:nvPicPr>
          <p:cNvPr id="21505" name="Picture 1" descr="New Pictur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1481" y="1143000"/>
            <a:ext cx="8451136" cy="56779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6419" y="1117209"/>
            <a:ext cx="3918383" cy="27689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>
    <p:random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>
          <a:xfrm>
            <a:off x="1143000" y="0"/>
            <a:ext cx="7696200" cy="1371600"/>
          </a:xfrm>
        </p:spPr>
        <p:txBody>
          <a:bodyPr anchor="ctr">
            <a:normAutofit/>
          </a:bodyPr>
          <a:lstStyle/>
          <a:p>
            <a:pPr algn="ctr"/>
            <a:r>
              <a:rPr>
                <a:cs typeface="Arial Unicode MS"/>
              </a:rPr>
              <a:t>Utilizatori </a:t>
            </a:r>
            <a:r>
              <a:rPr lang="ro-RO">
                <a:cs typeface="Arial Unicode MS"/>
              </a:rPr>
              <a:t>involuntari ai </a:t>
            </a:r>
            <a:r>
              <a:rPr lang="en-US">
                <a:cs typeface="Arial Unicode MS"/>
              </a:rPr>
              <a:t>BD</a:t>
            </a:r>
            <a:endParaRPr>
              <a:cs typeface="Arial Unicode MS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09600" y="1219200"/>
            <a:ext cx="8534400" cy="5257800"/>
          </a:xfrm>
        </p:spPr>
        <p:txBody>
          <a:bodyPr>
            <a:normAutofit/>
          </a:bodyPr>
          <a:lstStyle/>
          <a:p>
            <a:r>
              <a:rPr lang="ro-RO"/>
              <a:t>Cea mai mare parte a celor ce folosesc BD nici nu ştiu de existenţa lor (şi trăiesc aşa fericiţi până la adânci bătrâneţe*)</a:t>
            </a:r>
            <a:endParaRPr lang="en-US"/>
          </a:p>
          <a:p>
            <a:r>
              <a:rPr lang="en-US"/>
              <a:t>Sunt numi</a:t>
            </a:r>
            <a:r>
              <a:rPr lang="ro-RO"/>
              <a:t>ţi utilizatori </a:t>
            </a:r>
            <a:r>
              <a:rPr lang="ro-RO" i="1"/>
              <a:t>curenţi</a:t>
            </a:r>
            <a:r>
              <a:rPr lang="ro-RO"/>
              <a:t> ai aplicaţiilor (pentru că ignoranţii sunt întotdeauna majoritari)</a:t>
            </a:r>
          </a:p>
          <a:p>
            <a:r>
              <a:rPr lang="ro-RO"/>
              <a:t>Interacţionează cu BD prin interfaţa aplicaţiei (meniuri, formulare, rapoarte)</a:t>
            </a:r>
          </a:p>
          <a:p>
            <a:r>
              <a:rPr lang="ro-RO"/>
              <a:t>Sunt complet dependenţi de aplicaţii şi informaticieni (care sunt, la rândul lor, dificili)</a:t>
            </a:r>
            <a:r>
              <a:rPr lang="en-US"/>
              <a:t> </a:t>
            </a:r>
            <a:endParaRPr lang="ro-RO"/>
          </a:p>
          <a:p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-32073" y="6433268"/>
            <a:ext cx="694282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sz="2400" i="1"/>
              <a:t>* Dac</a:t>
            </a:r>
            <a:r>
              <a:rPr lang="ro-RO" sz="2400" i="1"/>
              <a:t>ă nu urmăresc Antena 3, România</a:t>
            </a:r>
            <a:r>
              <a:rPr lang="en-US" sz="2400" i="1"/>
              <a:t> TV</a:t>
            </a:r>
            <a:r>
              <a:rPr lang="ro-RO" sz="2400" i="1"/>
              <a:t> sau B1TV</a:t>
            </a:r>
            <a:endParaRPr lang="en-US" sz="2400" i="1"/>
          </a:p>
        </p:txBody>
      </p:sp>
    </p:spTree>
  </p:cSld>
  <p:clrMapOvr>
    <a:masterClrMapping/>
  </p:clrMapOvr>
  <p:transition>
    <p:random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274638"/>
            <a:ext cx="7866888" cy="1143000"/>
          </a:xfrm>
        </p:spPr>
        <p:txBody>
          <a:bodyPr anchor="ctr">
            <a:normAutofit/>
          </a:bodyPr>
          <a:lstStyle/>
          <a:p>
            <a:pPr algn="ctr"/>
            <a:r>
              <a:rPr lang="it-IT">
                <a:cs typeface="Arial Unicode MS"/>
              </a:rPr>
              <a:t>Utilizatori voluntari ai </a:t>
            </a:r>
            <a:r>
              <a:rPr lang="ro-RO">
                <a:cs typeface="Arial Unicode MS"/>
              </a:rPr>
              <a:t>BD</a:t>
            </a:r>
            <a:r>
              <a:rPr lang="en-US">
                <a:cs typeface="Arial Unicode MS"/>
              </a:rPr>
              <a:t>-1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752600"/>
            <a:ext cx="8324088" cy="5029200"/>
          </a:xfrm>
        </p:spPr>
        <p:txBody>
          <a:bodyPr/>
          <a:lstStyle/>
          <a:p>
            <a:r>
              <a:rPr lang="en-US"/>
              <a:t>Prima categorie: </a:t>
            </a:r>
            <a:r>
              <a:rPr lang="en-US" i="1"/>
              <a:t>utilizatori ocazionali</a:t>
            </a:r>
          </a:p>
          <a:p>
            <a:r>
              <a:rPr lang="en-US"/>
              <a:t>Sunt </a:t>
            </a:r>
            <a:r>
              <a:rPr lang="ro-RO"/>
              <a:t>ținta acestui curs</a:t>
            </a:r>
          </a:p>
          <a:p>
            <a:r>
              <a:rPr lang="ro-RO"/>
              <a:t>Știu să “citească” schema unei BD şi să obţină aproape orice raport sau informaţie de care au nevoie</a:t>
            </a:r>
          </a:p>
          <a:p>
            <a:r>
              <a:rPr lang="ro-RO"/>
              <a:t>Nu sunt programatori</a:t>
            </a:r>
          </a:p>
          <a:p>
            <a:r>
              <a:rPr lang="ro-RO"/>
              <a:t>Nu au nevoie de informaticieni decât pentru asigurarea accesului la BD</a:t>
            </a:r>
          </a:p>
          <a:p>
            <a:endParaRPr lang="ro-RO"/>
          </a:p>
          <a:p>
            <a:endParaRPr lang="en-US"/>
          </a:p>
        </p:txBody>
      </p:sp>
    </p:spTree>
  </p:cSld>
  <p:clrMapOvr>
    <a:masterClrMapping/>
  </p:clrMapOvr>
  <p:transition>
    <p:random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it-IT">
                <a:cs typeface="Arial Unicode MS"/>
              </a:rPr>
              <a:t>Utilizatori voluntari ai </a:t>
            </a:r>
            <a:r>
              <a:rPr lang="ro-RO">
                <a:cs typeface="Arial Unicode MS"/>
              </a:rPr>
              <a:t>BD</a:t>
            </a:r>
            <a:r>
              <a:rPr lang="en-US">
                <a:cs typeface="Arial Unicode MS"/>
              </a:rPr>
              <a:t>-</a:t>
            </a:r>
            <a:r>
              <a:rPr lang="ro-RO">
                <a:cs typeface="Arial Unicode MS"/>
              </a:rPr>
              <a:t>2</a:t>
            </a:r>
            <a:endParaRPr lang="en-US">
              <a:cs typeface="Arial Unicode M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752600"/>
            <a:ext cx="8324088" cy="4800600"/>
          </a:xfrm>
        </p:spPr>
        <p:txBody>
          <a:bodyPr>
            <a:normAutofit/>
          </a:bodyPr>
          <a:lstStyle/>
          <a:p>
            <a:r>
              <a:rPr lang="ro-RO" dirty="0"/>
              <a:t>A doua </a:t>
            </a:r>
            <a:r>
              <a:rPr lang="en-US" dirty="0" err="1"/>
              <a:t>categorie</a:t>
            </a:r>
            <a:r>
              <a:rPr lang="en-US" dirty="0"/>
              <a:t>: </a:t>
            </a:r>
            <a:r>
              <a:rPr lang="ro-RO" i="1" dirty="0"/>
              <a:t>analişti</a:t>
            </a:r>
            <a:r>
              <a:rPr lang="en-US" i="1" dirty="0"/>
              <a:t>/</a:t>
            </a:r>
            <a:r>
              <a:rPr lang="en-US" i="1" dirty="0" err="1"/>
              <a:t>proiectan</a:t>
            </a:r>
            <a:r>
              <a:rPr lang="ro-RO" i="1" dirty="0"/>
              <a:t>ţi</a:t>
            </a:r>
            <a:endParaRPr lang="en-US" i="1" dirty="0"/>
          </a:p>
          <a:p>
            <a:r>
              <a:rPr lang="ro-RO" dirty="0"/>
              <a:t>Au nevoie şi de alte cursuri (Analiză, proiectare, SIFC</a:t>
            </a:r>
            <a:r>
              <a:rPr lang="en-US" dirty="0"/>
              <a:t>-</a:t>
            </a:r>
            <a:r>
              <a:rPr lang="ro-RO" dirty="0"/>
              <a:t>uri)</a:t>
            </a:r>
            <a:endParaRPr lang="en-US" dirty="0"/>
          </a:p>
          <a:p>
            <a:r>
              <a:rPr lang="en-US" dirty="0"/>
              <a:t>Nu </a:t>
            </a:r>
            <a:r>
              <a:rPr lang="en-US" dirty="0" err="1"/>
              <a:t>numai</a:t>
            </a:r>
            <a:r>
              <a:rPr lang="en-US" dirty="0"/>
              <a:t> c</a:t>
            </a:r>
            <a:r>
              <a:rPr lang="ro-RO" dirty="0"/>
              <a:t>ă ştiu să “citească” o BD, dar şi să proiecteze o schemă de BD</a:t>
            </a:r>
          </a:p>
          <a:p>
            <a:r>
              <a:rPr lang="ro-RO" dirty="0"/>
              <a:t>Nu sunt (de obicei) programatori</a:t>
            </a:r>
          </a:p>
          <a:p>
            <a:r>
              <a:rPr lang="ro-RO" dirty="0"/>
              <a:t>Lucrează împreună cu informaticieni la realizarea (dezvoltarea) aplicaţiilor</a:t>
            </a:r>
          </a:p>
          <a:p>
            <a:endParaRPr lang="en-US" dirty="0"/>
          </a:p>
        </p:txBody>
      </p:sp>
    </p:spTree>
  </p:cSld>
  <p:clrMapOvr>
    <a:masterClrMapping/>
  </p:clrMapOvr>
  <p:transition>
    <p:random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it-IT">
                <a:cs typeface="Arial Unicode MS"/>
              </a:rPr>
              <a:t>Utilizatori voluntari ai </a:t>
            </a:r>
            <a:r>
              <a:rPr lang="ro-RO">
                <a:cs typeface="Arial Unicode MS"/>
              </a:rPr>
              <a:t>BD</a:t>
            </a:r>
            <a:r>
              <a:rPr lang="en-US">
                <a:cs typeface="Arial Unicode MS"/>
              </a:rPr>
              <a:t>-</a:t>
            </a:r>
            <a:r>
              <a:rPr lang="ro-RO">
                <a:cs typeface="Arial Unicode MS"/>
              </a:rPr>
              <a:t>3</a:t>
            </a:r>
            <a:endParaRPr lang="en-US">
              <a:cs typeface="Arial Unicode M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0"/>
            <a:ext cx="8324088" cy="5257800"/>
          </a:xfrm>
        </p:spPr>
        <p:txBody>
          <a:bodyPr>
            <a:normAutofit/>
          </a:bodyPr>
          <a:lstStyle/>
          <a:p>
            <a:r>
              <a:rPr lang="ro-RO"/>
              <a:t>A treia </a:t>
            </a:r>
            <a:r>
              <a:rPr lang="en-US"/>
              <a:t>categorie: </a:t>
            </a:r>
            <a:r>
              <a:rPr lang="ro-RO" i="1"/>
              <a:t>dezvoltatori de aplicaţii</a:t>
            </a:r>
            <a:endParaRPr lang="en-US" i="1"/>
          </a:p>
          <a:p>
            <a:r>
              <a:rPr lang="ro-RO"/>
              <a:t>Sunt (de obicei) programatori</a:t>
            </a:r>
          </a:p>
          <a:p>
            <a:r>
              <a:rPr lang="ro-RO"/>
              <a:t>Au nevoie şi de alte cursuri (Programare, Sit</a:t>
            </a:r>
            <a:r>
              <a:rPr lang="en-US"/>
              <a:t>e</a:t>
            </a:r>
            <a:r>
              <a:rPr lang="ro-RO"/>
              <a:t>uri</a:t>
            </a:r>
            <a:r>
              <a:rPr lang="en-US"/>
              <a:t>/Aplica</a:t>
            </a:r>
            <a:r>
              <a:rPr lang="ro-RO"/>
              <a:t>ţii Web, BD 2</a:t>
            </a:r>
            <a:r>
              <a:rPr lang="en-US"/>
              <a:t>/avansate</a:t>
            </a:r>
            <a:r>
              <a:rPr lang="ro-RO"/>
              <a:t>...)</a:t>
            </a:r>
            <a:endParaRPr lang="en-US"/>
          </a:p>
          <a:p>
            <a:r>
              <a:rPr lang="en-US"/>
              <a:t>Folosesc</a:t>
            </a:r>
            <a:r>
              <a:rPr lang="ro-RO"/>
              <a:t> schem</a:t>
            </a:r>
            <a:r>
              <a:rPr lang="en-US"/>
              <a:t>a</a:t>
            </a:r>
            <a:r>
              <a:rPr lang="ro-RO"/>
              <a:t> de BD</a:t>
            </a:r>
            <a:r>
              <a:rPr lang="en-US"/>
              <a:t> pentru a realiza interfa</a:t>
            </a:r>
            <a:r>
              <a:rPr lang="ro-RO"/>
              <a:t>ţa (formulare, rapoarte) şi logica aplicaţiei</a:t>
            </a:r>
          </a:p>
          <a:p>
            <a:r>
              <a:rPr lang="ro-RO"/>
              <a:t>Ca şi profesorii, uneori sunt dificili şi introvertiţi, chiar enervanţi</a:t>
            </a:r>
          </a:p>
        </p:txBody>
      </p:sp>
    </p:spTree>
  </p:cSld>
  <p:clrMapOvr>
    <a:masterClrMapping/>
  </p:clrMapOvr>
  <p:transition>
    <p:random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it-IT">
                <a:cs typeface="Arial Unicode MS"/>
              </a:rPr>
              <a:t>Utilizatori voluntari ai </a:t>
            </a:r>
            <a:r>
              <a:rPr lang="ro-RO">
                <a:cs typeface="Arial Unicode MS"/>
              </a:rPr>
              <a:t>BD</a:t>
            </a:r>
            <a:r>
              <a:rPr lang="en-US">
                <a:cs typeface="Arial Unicode MS"/>
              </a:rPr>
              <a:t>-</a:t>
            </a:r>
            <a:r>
              <a:rPr lang="ro-RO">
                <a:cs typeface="Arial Unicode MS"/>
              </a:rPr>
              <a:t>4</a:t>
            </a:r>
            <a:endParaRPr lang="en-US">
              <a:cs typeface="Arial Unicode M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447800"/>
            <a:ext cx="8534400" cy="5410200"/>
          </a:xfrm>
        </p:spPr>
        <p:txBody>
          <a:bodyPr>
            <a:normAutofit/>
          </a:bodyPr>
          <a:lstStyle/>
          <a:p>
            <a:r>
              <a:rPr lang="ro-RO"/>
              <a:t>A patra </a:t>
            </a:r>
            <a:r>
              <a:rPr lang="en-US"/>
              <a:t>categorie: </a:t>
            </a:r>
            <a:r>
              <a:rPr lang="ro-RO" i="1"/>
              <a:t>administratorul BD</a:t>
            </a:r>
            <a:endParaRPr lang="en-US" i="1"/>
          </a:p>
          <a:p>
            <a:r>
              <a:rPr lang="ro-RO"/>
              <a:t>Reprezintă </a:t>
            </a:r>
            <a:r>
              <a:rPr lang="ro-RO" i="1"/>
              <a:t>IL CAPO DI TUTTI CAPI </a:t>
            </a:r>
            <a:r>
              <a:rPr lang="ro-RO"/>
              <a:t>într</a:t>
            </a:r>
            <a:r>
              <a:rPr lang="en-US"/>
              <a:t>-o </a:t>
            </a:r>
            <a:r>
              <a:rPr lang="ro-RO"/>
              <a:t>BD</a:t>
            </a:r>
          </a:p>
          <a:p>
            <a:r>
              <a:rPr lang="ro-RO"/>
              <a:t>Crează obiecte şi utilizatori ai BD</a:t>
            </a:r>
          </a:p>
          <a:p>
            <a:r>
              <a:rPr lang="ro-RO"/>
              <a:t>Acordă şi revocă drepturi utilizatorilor BD</a:t>
            </a:r>
          </a:p>
          <a:p>
            <a:r>
              <a:rPr lang="ro-RO"/>
              <a:t>Răspunde de optimizarea BD </a:t>
            </a:r>
          </a:p>
          <a:p>
            <a:r>
              <a:rPr lang="ro-RO"/>
              <a:t>În capul său se sparg oalele dacă BD o ia razna </a:t>
            </a:r>
          </a:p>
          <a:p>
            <a:r>
              <a:rPr lang="ro-RO"/>
              <a:t>Are nevoie şi de alte cursuri (BD 2</a:t>
            </a:r>
            <a:r>
              <a:rPr lang="en-US"/>
              <a:t>/</a:t>
            </a:r>
            <a:r>
              <a:rPr lang="ro-RO"/>
              <a:t> </a:t>
            </a:r>
            <a:r>
              <a:rPr lang="en-US"/>
              <a:t>avansate</a:t>
            </a:r>
            <a:r>
              <a:rPr lang="ro-RO"/>
              <a:t>, Administrarea BD, Programare)</a:t>
            </a:r>
          </a:p>
          <a:p>
            <a:endParaRPr lang="en-US"/>
          </a:p>
        </p:txBody>
      </p:sp>
    </p:spTree>
  </p:cSld>
  <p:clrMapOvr>
    <a:masterClrMapping/>
  </p:clrMapOvr>
  <p:transition>
    <p:random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29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09712" y="1247775"/>
            <a:ext cx="7634288" cy="5610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6387" name="Rectangle 4"/>
          <p:cNvSpPr>
            <a:spLocks noChangeArrowheads="1"/>
          </p:cNvSpPr>
          <p:nvPr/>
        </p:nvSpPr>
        <p:spPr bwMode="auto">
          <a:xfrm>
            <a:off x="1895475" y="141922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0" y="4596825"/>
            <a:ext cx="16241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ro-RO" sz="1600" b="1"/>
              <a:t>Administratorul</a:t>
            </a:r>
          </a:p>
          <a:p>
            <a:pPr algn="ctr">
              <a:buNone/>
            </a:pPr>
            <a:r>
              <a:rPr lang="ro-RO" sz="1600" b="1"/>
              <a:t>BD</a:t>
            </a:r>
            <a:endParaRPr lang="en-US" sz="1600" b="1"/>
          </a:p>
        </p:txBody>
      </p:sp>
      <p:sp>
        <p:nvSpPr>
          <p:cNvPr id="6" name="TextBox 5"/>
          <p:cNvSpPr txBox="1"/>
          <p:nvPr/>
        </p:nvSpPr>
        <p:spPr>
          <a:xfrm>
            <a:off x="3886200" y="609600"/>
            <a:ext cx="2209800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ro-RO" sz="1600" b="1"/>
              <a:t>Utilizatori involuntari</a:t>
            </a:r>
            <a:endParaRPr lang="en-US" sz="1600" b="1"/>
          </a:p>
        </p:txBody>
      </p:sp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-152400"/>
            <a:ext cx="8915400" cy="990600"/>
          </a:xfrm>
        </p:spPr>
        <p:txBody>
          <a:bodyPr anchor="ctr">
            <a:normAutofit/>
          </a:bodyPr>
          <a:lstStyle/>
          <a:p>
            <a:pPr algn="ctr"/>
            <a:r>
              <a:rPr lang="ro-RO">
                <a:cs typeface="Arial Unicode MS"/>
              </a:rPr>
              <a:t>Niveluri de abstractizare a datelor</a:t>
            </a:r>
            <a:endParaRPr>
              <a:cs typeface="Arial Unicode MS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rot="10800000" flipV="1">
            <a:off x="2514600" y="914400"/>
            <a:ext cx="1676400" cy="304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6" idx="2"/>
          </p:cNvCxnSpPr>
          <p:nvPr/>
        </p:nvCxnSpPr>
        <p:spPr>
          <a:xfrm rot="16200000" flipH="1">
            <a:off x="5471916" y="442716"/>
            <a:ext cx="295668" cy="12573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4495800" y="914400"/>
            <a:ext cx="381000" cy="304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924800" y="533400"/>
            <a:ext cx="1219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ro-RO" sz="1600" b="1"/>
              <a:t>Utilizator</a:t>
            </a:r>
          </a:p>
          <a:p>
            <a:pPr>
              <a:buNone/>
            </a:pPr>
            <a:r>
              <a:rPr lang="ro-RO" sz="1600" b="1"/>
              <a:t>ocazional</a:t>
            </a:r>
            <a:endParaRPr lang="en-US" sz="1600" b="1"/>
          </a:p>
        </p:txBody>
      </p:sp>
      <p:cxnSp>
        <p:nvCxnSpPr>
          <p:cNvPr id="21" name="Straight Arrow Connector 20"/>
          <p:cNvCxnSpPr>
            <a:stCxn id="19" idx="1"/>
          </p:cNvCxnSpPr>
          <p:nvPr/>
        </p:nvCxnSpPr>
        <p:spPr>
          <a:xfrm rot="10800000" flipV="1">
            <a:off x="7620000" y="825788"/>
            <a:ext cx="304800" cy="39341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52400" y="2514600"/>
            <a:ext cx="1200970" cy="313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ro-RO" sz="1600" b="1"/>
              <a:t>Dezvoltator</a:t>
            </a:r>
            <a:endParaRPr lang="en-US" sz="1600" b="1"/>
          </a:p>
        </p:txBody>
      </p:sp>
      <p:sp>
        <p:nvSpPr>
          <p:cNvPr id="23" name="TextBox 22"/>
          <p:cNvSpPr txBox="1"/>
          <p:nvPr/>
        </p:nvSpPr>
        <p:spPr>
          <a:xfrm>
            <a:off x="0" y="3657600"/>
            <a:ext cx="1769523" cy="313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ro-RO" sz="1600" b="1"/>
              <a:t>Analist</a:t>
            </a:r>
            <a:r>
              <a:rPr lang="en-US" sz="1600" b="1"/>
              <a:t>/proiectant</a:t>
            </a:r>
          </a:p>
        </p:txBody>
      </p:sp>
      <p:sp>
        <p:nvSpPr>
          <p:cNvPr id="24" name="Right Arrow 23"/>
          <p:cNvSpPr/>
          <p:nvPr/>
        </p:nvSpPr>
        <p:spPr>
          <a:xfrm rot="19038476">
            <a:off x="1059817" y="3620732"/>
            <a:ext cx="1868074" cy="607405"/>
          </a:xfrm>
          <a:prstGeom prst="right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/>
          <p:cNvSpPr/>
          <p:nvPr/>
        </p:nvSpPr>
        <p:spPr>
          <a:xfrm rot="21202894">
            <a:off x="1811486" y="4162971"/>
            <a:ext cx="1868074" cy="646388"/>
          </a:xfrm>
          <a:prstGeom prst="rightArrow">
            <a:avLst/>
          </a:prstGeom>
          <a:noFill/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/>
          <p:cNvSpPr/>
          <p:nvPr/>
        </p:nvSpPr>
        <p:spPr>
          <a:xfrm rot="1536698">
            <a:off x="1244598" y="5164161"/>
            <a:ext cx="1868074" cy="624623"/>
          </a:xfrm>
          <a:prstGeom prst="right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>
    <p:random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152400"/>
            <a:ext cx="7772400" cy="1143000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ro-RO" dirty="0">
                <a:cs typeface="Arial Unicode MS"/>
              </a:rPr>
              <a:t>Există baze de date fără calculatoare </a:t>
            </a:r>
            <a:r>
              <a:rPr lang="en-US" dirty="0">
                <a:cs typeface="Arial Unicode MS"/>
              </a:rPr>
              <a:t>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066800" y="1752600"/>
            <a:ext cx="3733800" cy="1600200"/>
          </a:xfrm>
        </p:spPr>
        <p:txBody>
          <a:bodyPr>
            <a:normAutofit/>
          </a:bodyPr>
          <a:lstStyle/>
          <a:p>
            <a:r>
              <a:rPr lang="ro-RO"/>
              <a:t>În sens larg (de arhivă), da</a:t>
            </a:r>
          </a:p>
          <a:p>
            <a:pPr>
              <a:buNone/>
            </a:pPr>
            <a:endParaRPr lang="en-US"/>
          </a:p>
        </p:txBody>
      </p:sp>
      <p:pic>
        <p:nvPicPr>
          <p:cNvPr id="5" name="Picture 2" descr="C:\Downloads\MC910215886.JPG"/>
          <p:cNvPicPr>
            <a:picLocks noGrp="1" noChangeAspect="1" noChangeArrowheads="1"/>
          </p:cNvPicPr>
          <p:nvPr>
            <p:ph type="clipArt" sz="half" idx="2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953000" y="1447800"/>
            <a:ext cx="4064000" cy="3048000"/>
          </a:xfrm>
          <a:prstGeom prst="rect">
            <a:avLst/>
          </a:prstGeom>
          <a:noFill/>
        </p:spPr>
      </p:pic>
      <p:pic>
        <p:nvPicPr>
          <p:cNvPr id="6" name="Picture 3" descr="C:\Downloads\MP90044245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" y="3505200"/>
            <a:ext cx="4800600" cy="3190987"/>
          </a:xfrm>
          <a:prstGeom prst="rect">
            <a:avLst/>
          </a:prstGeom>
          <a:noFill/>
        </p:spPr>
      </p:pic>
      <p:sp>
        <p:nvSpPr>
          <p:cNvPr id="7" name="Text Placeholder 2"/>
          <p:cNvSpPr txBox="1">
            <a:spLocks/>
          </p:cNvSpPr>
          <p:nvPr/>
        </p:nvSpPr>
        <p:spPr>
          <a:xfrm>
            <a:off x="5105400" y="4800600"/>
            <a:ext cx="3733800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65125" indent="-282575" algn="l" eaLnBrk="0" hangingPunct="0">
              <a:spcBef>
                <a:spcPts val="600"/>
              </a:spcBef>
              <a:buClr>
                <a:schemeClr val="accent1"/>
              </a:buClr>
              <a:buSzPct val="80000"/>
              <a:buFont typeface="Wingdings 2" pitchFamily="18" charset="2"/>
              <a:buChar char=""/>
              <a:defRPr>
                <a:latin typeface="Avenir Light"/>
              </a:defRPr>
            </a:lvl1pPr>
            <a:lvl2pPr marL="639763" indent="-236538" algn="l" eaLnBrk="0" hangingPunct="0">
              <a:spcBef>
                <a:spcPts val="550"/>
              </a:spcBef>
              <a:buClr>
                <a:schemeClr val="accent1"/>
              </a:buClr>
              <a:buFont typeface="Verdana" pitchFamily="34" charset="0"/>
              <a:buChar char="◦"/>
              <a:defRPr sz="2400">
                <a:latin typeface="Arial"/>
              </a:defRPr>
            </a:lvl2pPr>
            <a:lvl3pPr marL="885825" indent="-228600" algn="l" eaLnBrk="0" hangingPunct="0">
              <a:buClr>
                <a:schemeClr val="accent2"/>
              </a:buClr>
              <a:buFont typeface="Wingdings 2" pitchFamily="18" charset="2"/>
              <a:buChar char=""/>
              <a:defRPr sz="2200">
                <a:latin typeface="Book Antiqua"/>
              </a:defRPr>
            </a:lvl3pPr>
            <a:lvl4pPr marL="1096963" indent="-173038" algn="l" eaLnBrk="0" hangingPunct="0">
              <a:buClr>
                <a:srgbClr val="C32D2E"/>
              </a:buClr>
              <a:buFont typeface="Wingdings 2" pitchFamily="18" charset="2"/>
              <a:buChar char=""/>
              <a:defRPr sz="2000">
                <a:latin typeface="+mn-lt"/>
              </a:defRPr>
            </a:lvl4pPr>
            <a:lvl5pPr marL="1296988" indent="-182563" algn="l" eaLnBrk="0" hangingPunct="0">
              <a:buClr>
                <a:srgbClr val="84AA33"/>
              </a:buClr>
              <a:buFont typeface="Wingdings 2" pitchFamily="18" charset="2"/>
              <a:buChar char=""/>
              <a:defRPr sz="1800">
                <a:latin typeface="+mn-lt"/>
              </a:defRPr>
            </a:lvl5pPr>
            <a:lvl6pPr marL="1508760" indent="-182880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>
                <a:latin typeface="+mn-lt"/>
              </a:defRPr>
            </a:lvl6pPr>
            <a:lvl7pPr marL="171907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7pPr>
            <a:lvl8pPr marL="1920240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8pPr>
            <a:lvl9pPr marL="213055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9pPr>
            <a:extLst/>
          </a:lstStyle>
          <a:p>
            <a:r>
              <a:rPr lang="ro-RO">
                <a:latin typeface="Avenir Medium"/>
                <a:cs typeface="Avenir Medium"/>
              </a:rPr>
              <a:t>Prop</a:t>
            </a:r>
            <a:r>
              <a:rPr lang="en-US">
                <a:latin typeface="Avenir Medium"/>
                <a:cs typeface="Avenir Medium"/>
              </a:rPr>
              <a:t>r</a:t>
            </a:r>
            <a:r>
              <a:rPr lang="ro-RO">
                <a:latin typeface="Avenir Medium"/>
                <a:cs typeface="Avenir Medium"/>
              </a:rPr>
              <a:t>iu</a:t>
            </a:r>
            <a:r>
              <a:rPr lang="en-US">
                <a:latin typeface="Avenir Medium"/>
                <a:cs typeface="Avenir Medium"/>
              </a:rPr>
              <a:t>-zis</a:t>
            </a:r>
            <a:r>
              <a:rPr lang="ro-RO">
                <a:latin typeface="Avenir Medium"/>
                <a:cs typeface="Avenir Medium"/>
              </a:rPr>
              <a:t>, </a:t>
            </a:r>
            <a:r>
              <a:rPr lang="en-US">
                <a:latin typeface="Avenir Medium"/>
                <a:cs typeface="Avenir Medium"/>
              </a:rPr>
              <a:t>nu !</a:t>
            </a:r>
            <a:endParaRPr lang="ro-RO">
              <a:latin typeface="Avenir Medium"/>
              <a:cs typeface="Avenir Medium"/>
            </a:endParaRPr>
          </a:p>
          <a:p>
            <a:endParaRPr lang="en-US">
              <a:latin typeface="Avenir Medium"/>
              <a:cs typeface="Avenir Medium"/>
            </a:endParaRPr>
          </a:p>
        </p:txBody>
      </p:sp>
    </p:spTree>
  </p:cSld>
  <p:clrMapOvr>
    <a:masterClrMapping/>
  </p:clrMapOvr>
  <p:transition>
    <p:random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>
          <a:xfrm>
            <a:off x="1066800" y="0"/>
            <a:ext cx="7924800" cy="914400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ro-RO" dirty="0">
                <a:cs typeface="Arial Unicode MS"/>
              </a:rPr>
              <a:t>Evoluţia</a:t>
            </a:r>
            <a:r>
              <a:rPr lang="en-US" dirty="0">
                <a:cs typeface="Arial Unicode MS"/>
              </a:rPr>
              <a:t> (</a:t>
            </a:r>
            <a:r>
              <a:rPr lang="en-US" dirty="0" err="1">
                <a:cs typeface="Arial Unicode MS"/>
              </a:rPr>
              <a:t>incomplet</a:t>
            </a:r>
            <a:r>
              <a:rPr lang="ro-RO" dirty="0">
                <a:cs typeface="Arial Unicode MS"/>
              </a:rPr>
              <a:t>ă a</a:t>
            </a:r>
            <a:r>
              <a:rPr lang="en-US" dirty="0">
                <a:cs typeface="Arial Unicode MS"/>
              </a:rPr>
              <a:t>)</a:t>
            </a:r>
            <a:r>
              <a:rPr lang="ro-RO" dirty="0">
                <a:cs typeface="Arial Unicode MS"/>
              </a:rPr>
              <a:t> bazelor de date</a:t>
            </a:r>
            <a:endParaRPr dirty="0">
              <a:cs typeface="Arial Unicode MS"/>
            </a:endParaRPr>
          </a:p>
        </p:txBody>
      </p:sp>
      <p:sp>
        <p:nvSpPr>
          <p:cNvPr id="23555" name="Rectangle 4"/>
          <p:cNvSpPr>
            <a:spLocks noChangeArrowheads="1"/>
          </p:cNvSpPr>
          <p:nvPr/>
        </p:nvSpPr>
        <p:spPr bwMode="auto">
          <a:xfrm>
            <a:off x="2228850" y="1881188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pic>
        <p:nvPicPr>
          <p:cNvPr id="23556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914400"/>
            <a:ext cx="9144000" cy="6042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random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>
          <a:xfrm>
            <a:off x="990600" y="152400"/>
            <a:ext cx="6705600" cy="685800"/>
          </a:xfrm>
        </p:spPr>
        <p:txBody>
          <a:bodyPr anchor="ctr">
            <a:normAutofit/>
          </a:bodyPr>
          <a:lstStyle/>
          <a:p>
            <a:pPr algn="ctr"/>
            <a:r>
              <a:rPr lang="ro-RO">
                <a:cs typeface="Arial Unicode MS"/>
              </a:rPr>
              <a:t>Modelul ierarhic</a:t>
            </a:r>
            <a:endParaRPr>
              <a:cs typeface="Arial Unicode MS"/>
            </a:endParaRPr>
          </a:p>
        </p:txBody>
      </p:sp>
      <p:sp>
        <p:nvSpPr>
          <p:cNvPr id="24579" name="Rectangle 4"/>
          <p:cNvSpPr>
            <a:spLocks noChangeArrowheads="1"/>
          </p:cNvSpPr>
          <p:nvPr/>
        </p:nvSpPr>
        <p:spPr bwMode="auto">
          <a:xfrm>
            <a:off x="1690688" y="210502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pic>
        <p:nvPicPr>
          <p:cNvPr id="24580" name="Picture 3" descr="Fig01_0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833438"/>
            <a:ext cx="8991600" cy="6024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random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>
          <a:xfrm>
            <a:off x="2590800" y="228600"/>
            <a:ext cx="4343400" cy="685800"/>
          </a:xfrm>
        </p:spPr>
        <p:txBody>
          <a:bodyPr anchor="ctr">
            <a:normAutofit/>
          </a:bodyPr>
          <a:lstStyle/>
          <a:p>
            <a:pPr algn="ctr"/>
            <a:r>
              <a:rPr lang="ro-RO">
                <a:cs typeface="Arial Unicode MS"/>
              </a:rPr>
              <a:t>Modelul reţea</a:t>
            </a:r>
            <a:endParaRPr>
              <a:cs typeface="Arial Unicode MS"/>
            </a:endParaRPr>
          </a:p>
        </p:txBody>
      </p:sp>
      <p:sp>
        <p:nvSpPr>
          <p:cNvPr id="25603" name="Rectangle 4"/>
          <p:cNvSpPr>
            <a:spLocks noChangeArrowheads="1"/>
          </p:cNvSpPr>
          <p:nvPr/>
        </p:nvSpPr>
        <p:spPr bwMode="auto">
          <a:xfrm>
            <a:off x="1733550" y="207645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pic>
        <p:nvPicPr>
          <p:cNvPr id="25604" name="Picture 3" descr="Fig01_0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143000"/>
            <a:ext cx="9018588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random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>
          <a:xfrm>
            <a:off x="2819400" y="228600"/>
            <a:ext cx="4572000" cy="762000"/>
          </a:xfrm>
        </p:spPr>
        <p:txBody>
          <a:bodyPr anchor="ctr">
            <a:normAutofit/>
          </a:bodyPr>
          <a:lstStyle/>
          <a:p>
            <a:pPr algn="ctr"/>
            <a:r>
              <a:rPr lang="ro-RO">
                <a:cs typeface="Arial Unicode MS"/>
              </a:rPr>
              <a:t>Modelul relaţional</a:t>
            </a:r>
            <a:endParaRPr>
              <a:cs typeface="Arial Unicode MS"/>
            </a:endParaRPr>
          </a:p>
        </p:txBody>
      </p:sp>
      <p:sp>
        <p:nvSpPr>
          <p:cNvPr id="26627" name="Rectangle 4"/>
          <p:cNvSpPr>
            <a:spLocks noChangeArrowheads="1"/>
          </p:cNvSpPr>
          <p:nvPr/>
        </p:nvSpPr>
        <p:spPr bwMode="auto">
          <a:xfrm>
            <a:off x="2119313" y="1881188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pic>
        <p:nvPicPr>
          <p:cNvPr id="26628" name="Picture 3" descr="Fig01_0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143000"/>
            <a:ext cx="9144000" cy="5770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random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>
          <a:xfrm>
            <a:off x="2895600" y="152400"/>
            <a:ext cx="4191000" cy="762000"/>
          </a:xfrm>
        </p:spPr>
        <p:txBody>
          <a:bodyPr anchor="ctr">
            <a:normAutofit/>
          </a:bodyPr>
          <a:lstStyle/>
          <a:p>
            <a:pPr algn="ctr"/>
            <a:r>
              <a:rPr lang="ro-RO">
                <a:cs typeface="Arial Unicode MS"/>
              </a:rPr>
              <a:t>Modelul E-R</a:t>
            </a:r>
            <a:endParaRPr>
              <a:cs typeface="Arial Unicode MS"/>
            </a:endParaRPr>
          </a:p>
        </p:txBody>
      </p:sp>
      <p:sp>
        <p:nvSpPr>
          <p:cNvPr id="27651" name="Rectangle 4"/>
          <p:cNvSpPr>
            <a:spLocks noChangeArrowheads="1"/>
          </p:cNvSpPr>
          <p:nvPr/>
        </p:nvSpPr>
        <p:spPr bwMode="auto">
          <a:xfrm>
            <a:off x="2581275" y="213836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pic>
        <p:nvPicPr>
          <p:cNvPr id="27652" name="Picture 3" descr="Fig01_0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066800"/>
            <a:ext cx="9144000" cy="5927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random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0"/>
            <a:ext cx="7714488" cy="1143000"/>
          </a:xfrm>
        </p:spPr>
        <p:txBody>
          <a:bodyPr anchor="ctr">
            <a:normAutofit/>
          </a:bodyPr>
          <a:lstStyle/>
          <a:p>
            <a:pPr algn="ctr"/>
            <a:r>
              <a:rPr lang="en-US" dirty="0">
                <a:cs typeface="Arial Unicode MS"/>
              </a:rPr>
              <a:t>“</a:t>
            </a:r>
            <a:r>
              <a:rPr lang="en-US" dirty="0" err="1">
                <a:cs typeface="Arial Unicode MS"/>
              </a:rPr>
              <a:t>Modelul</a:t>
            </a:r>
            <a:r>
              <a:rPr lang="en-US" dirty="0">
                <a:cs typeface="Arial Unicode MS"/>
              </a:rPr>
              <a:t>” de date XML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0" y="904608"/>
            <a:ext cx="6849602" cy="59533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3"/>
          <p:cNvSpPr/>
          <p:nvPr/>
        </p:nvSpPr>
        <p:spPr>
          <a:xfrm>
            <a:off x="6914159" y="6516368"/>
            <a:ext cx="2229841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None/>
            </a:pPr>
            <a:r>
              <a:rPr lang="ro-RO" sz="1800" i="1">
                <a:latin typeface="Segoe UI" pitchFamily="34" charset="0"/>
                <a:ea typeface="Segoe UI" pitchFamily="34" charset="0"/>
                <a:cs typeface="Segoe UI" pitchFamily="34" charset="0"/>
              </a:rPr>
              <a:t>Sursa</a:t>
            </a:r>
            <a:r>
              <a:rPr lang="en-US" sz="1800" i="1">
                <a:latin typeface="Segoe UI" pitchFamily="34" charset="0"/>
                <a:ea typeface="Segoe UI" pitchFamily="34" charset="0"/>
                <a:cs typeface="Segoe UI" pitchFamily="34" charset="0"/>
              </a:rPr>
              <a:t>: Ponniah 2007</a:t>
            </a:r>
          </a:p>
        </p:txBody>
      </p:sp>
    </p:spTree>
  </p:cSld>
  <p:clrMapOvr>
    <a:masterClrMapping/>
  </p:clrMapOvr>
  <p:transition>
    <p:random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 anchor="ctr">
            <a:normAutofit/>
          </a:bodyPr>
          <a:lstStyle/>
          <a:p>
            <a:pPr algn="ctr"/>
            <a:r>
              <a:rPr lang="en-US" dirty="0">
                <a:cs typeface="Arial Unicode MS"/>
              </a:rPr>
              <a:t>Un “model” de date </a:t>
            </a:r>
            <a:r>
              <a:rPr lang="en-US" dirty="0" err="1">
                <a:cs typeface="Arial Unicode MS"/>
              </a:rPr>
              <a:t>NoSQL</a:t>
            </a:r>
            <a:r>
              <a:rPr lang="en-US" dirty="0">
                <a:cs typeface="Arial Unicode MS"/>
              </a:rPr>
              <a:t> - </a:t>
            </a:r>
            <a:r>
              <a:rPr lang="en-US" dirty="0" err="1">
                <a:cs typeface="Arial Unicode MS"/>
              </a:rPr>
              <a:t>MongoDB</a:t>
            </a:r>
            <a:endParaRPr lang="en-US" dirty="0">
              <a:cs typeface="Arial Unicode MS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1219200"/>
            <a:ext cx="9144000" cy="54476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000" dirty="0" err="1">
                <a:latin typeface="Arial" pitchFamily="34" charset="0"/>
                <a:cs typeface="Arial" pitchFamily="34" charset="0"/>
              </a:rPr>
              <a:t>db.facturi.insert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( {</a:t>
            </a:r>
          </a:p>
          <a:p>
            <a:pPr>
              <a:buNone/>
            </a:pPr>
            <a:r>
              <a:rPr lang="en-US" sz="2000" dirty="0">
                <a:latin typeface="Arial" pitchFamily="34" charset="0"/>
                <a:cs typeface="Arial" pitchFamily="34" charset="0"/>
              </a:rPr>
              <a:t>_id : 1111,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datafact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: new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ISODate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("2011-08-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01T11:00:00Z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"),</a:t>
            </a:r>
          </a:p>
          <a:p>
            <a:pPr>
              <a:buNone/>
            </a:pPr>
            <a:r>
              <a:rPr lang="en-US" sz="2000" dirty="0" err="1">
                <a:latin typeface="Arial" pitchFamily="34" charset="0"/>
                <a:cs typeface="Arial" pitchFamily="34" charset="0"/>
              </a:rPr>
              <a:t>codcl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: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myClientId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, </a:t>
            </a:r>
          </a:p>
          <a:p>
            <a:pPr>
              <a:buNone/>
            </a:pPr>
            <a:r>
              <a:rPr lang="en-US" sz="2000" dirty="0" err="1">
                <a:latin typeface="Arial" pitchFamily="34" charset="0"/>
                <a:cs typeface="Arial" pitchFamily="34" charset="0"/>
              </a:rPr>
              <a:t>linii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: [</a:t>
            </a:r>
          </a:p>
          <a:p>
            <a:pPr>
              <a:buNone/>
            </a:pPr>
            <a:r>
              <a:rPr lang="en-US" sz="2000" dirty="0">
                <a:latin typeface="Arial" pitchFamily="34" charset="0"/>
                <a:cs typeface="Arial" pitchFamily="34" charset="0"/>
              </a:rPr>
              <a:t>{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linie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: 1, </a:t>
            </a:r>
          </a:p>
          <a:p>
            <a:pPr>
              <a:buNone/>
            </a:pPr>
            <a:r>
              <a:rPr lang="en-US" sz="2000" dirty="0">
                <a:latin typeface="Arial" pitchFamily="34" charset="0"/>
                <a:cs typeface="Arial" pitchFamily="34" charset="0"/>
              </a:rPr>
              <a:t> 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produs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: {_id: 1,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denpr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: '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Produs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1', um : '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buc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',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grupa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: '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Tigari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',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procTVA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: 0.24 },</a:t>
            </a:r>
          </a:p>
          <a:p>
            <a:pPr>
              <a:buNone/>
            </a:pPr>
            <a:r>
              <a:rPr lang="en-US" sz="2000" dirty="0">
                <a:latin typeface="Arial" pitchFamily="34" charset="0"/>
                <a:cs typeface="Arial" pitchFamily="34" charset="0"/>
              </a:rPr>
              <a:t> 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cantitate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: 50, </a:t>
            </a:r>
          </a:p>
          <a:p>
            <a:pPr>
              <a:buNone/>
            </a:pPr>
            <a:r>
              <a:rPr lang="en-US" sz="2000" dirty="0">
                <a:latin typeface="Arial" pitchFamily="34" charset="0"/>
                <a:cs typeface="Arial" pitchFamily="34" charset="0"/>
              </a:rPr>
              <a:t> 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pretunit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: 1000 },</a:t>
            </a:r>
          </a:p>
          <a:p>
            <a:pPr>
              <a:buNone/>
            </a:pPr>
            <a:r>
              <a:rPr lang="en-US" sz="2000" dirty="0">
                <a:latin typeface="Arial" pitchFamily="34" charset="0"/>
                <a:cs typeface="Arial" pitchFamily="34" charset="0"/>
              </a:rPr>
              <a:t>{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linie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: 2, </a:t>
            </a:r>
          </a:p>
          <a:p>
            <a:pPr>
              <a:buNone/>
            </a:pPr>
            <a:r>
              <a:rPr lang="en-US" sz="2000" dirty="0">
                <a:latin typeface="Arial" pitchFamily="34" charset="0"/>
                <a:cs typeface="Arial" pitchFamily="34" charset="0"/>
              </a:rPr>
              <a:t> 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produs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: {_id: 2,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denpr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: '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Produs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2', um : 'kg',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grupa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: '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Bere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',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procTVA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: 0.12 },</a:t>
            </a:r>
          </a:p>
          <a:p>
            <a:pPr>
              <a:buNone/>
            </a:pPr>
            <a:r>
              <a:rPr lang="en-US" sz="2000" dirty="0">
                <a:latin typeface="Arial" pitchFamily="34" charset="0"/>
                <a:cs typeface="Arial" pitchFamily="34" charset="0"/>
              </a:rPr>
              <a:t> 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cantitate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: 75, </a:t>
            </a:r>
          </a:p>
          <a:p>
            <a:pPr>
              <a:buNone/>
            </a:pPr>
            <a:r>
              <a:rPr lang="en-US" sz="2000" dirty="0">
                <a:latin typeface="Arial" pitchFamily="34" charset="0"/>
                <a:cs typeface="Arial" pitchFamily="34" charset="0"/>
              </a:rPr>
              <a:t>  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pretunit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: 1050 },</a:t>
            </a:r>
          </a:p>
          <a:p>
            <a:pPr>
              <a:buNone/>
            </a:pPr>
            <a:r>
              <a:rPr lang="en-US" sz="2000" dirty="0">
                <a:latin typeface="Arial" pitchFamily="34" charset="0"/>
                <a:cs typeface="Arial" pitchFamily="34" charset="0"/>
              </a:rPr>
              <a:t>{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linie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: 3, </a:t>
            </a:r>
          </a:p>
          <a:p>
            <a:pPr>
              <a:buNone/>
            </a:pPr>
            <a:r>
              <a:rPr lang="en-US" sz="20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produs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: {_id: 5,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denpr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: '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Produs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5', um : '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buc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',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grupa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: '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Tigari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',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procTVA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: .24 },</a:t>
            </a:r>
          </a:p>
          <a:p>
            <a:pPr>
              <a:buNone/>
            </a:pPr>
            <a:r>
              <a:rPr lang="en-US" sz="2000" dirty="0">
                <a:latin typeface="Arial" pitchFamily="34" charset="0"/>
                <a:cs typeface="Arial" pitchFamily="34" charset="0"/>
              </a:rPr>
              <a:t> 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cantitate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: 500, </a:t>
            </a:r>
          </a:p>
          <a:p>
            <a:pPr>
              <a:buNone/>
            </a:pPr>
            <a:r>
              <a:rPr lang="en-US" sz="2000" dirty="0">
                <a:latin typeface="Arial" pitchFamily="34" charset="0"/>
                <a:cs typeface="Arial" pitchFamily="34" charset="0"/>
              </a:rPr>
              <a:t> 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pretunit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: 7060 }  ]   }) ;</a:t>
            </a:r>
          </a:p>
        </p:txBody>
      </p:sp>
    </p:spTree>
  </p:cSld>
  <p:clrMapOvr>
    <a:masterClrMapping/>
  </p:clrMapOvr>
  <p:transition>
    <p:random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74320"/>
            <a:ext cx="8382000" cy="1143000"/>
          </a:xfrm>
        </p:spPr>
        <p:txBody>
          <a:bodyPr anchor="ctr">
            <a:normAutofit/>
          </a:bodyPr>
          <a:lstStyle/>
          <a:p>
            <a:pPr algn="ctr"/>
            <a:r>
              <a:rPr lang="en-US" dirty="0" err="1">
                <a:cs typeface="Arial Unicode MS"/>
              </a:rPr>
              <a:t>Limbaje</a:t>
            </a:r>
            <a:r>
              <a:rPr lang="en-US" dirty="0">
                <a:cs typeface="Arial Unicode MS"/>
              </a:rPr>
              <a:t> de </a:t>
            </a:r>
            <a:r>
              <a:rPr lang="en-US" dirty="0" err="1">
                <a:cs typeface="Arial Unicode MS"/>
              </a:rPr>
              <a:t>programare</a:t>
            </a:r>
            <a:r>
              <a:rPr lang="en-US" dirty="0">
                <a:cs typeface="Arial Unicode MS"/>
              </a:rPr>
              <a:t> </a:t>
            </a:r>
            <a:r>
              <a:rPr lang="en-US" dirty="0" err="1">
                <a:cs typeface="Arial Unicode MS"/>
              </a:rPr>
              <a:t>pentru</a:t>
            </a:r>
            <a:r>
              <a:rPr lang="en-US" dirty="0">
                <a:cs typeface="Arial Unicode MS"/>
              </a:rPr>
              <a:t> BD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609600" y="2438400"/>
            <a:ext cx="8534400" cy="44196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65760" marR="0" lvl="0" indent="-283464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"/>
              <a:tabLst/>
              <a:defRPr/>
            </a:pPr>
            <a:endParaRPr kumimoji="0" lang="ro-RO" sz="3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65760" marR="0" lvl="0" indent="-283464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"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09600" y="1524000"/>
            <a:ext cx="8610600" cy="51054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65760" marR="0" lvl="0" indent="-283464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"/>
              <a:tabLst/>
              <a:defRPr/>
            </a:pP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venir Medium"/>
                <a:cs typeface="Avenir Medium"/>
              </a:rPr>
              <a:t>Sunt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venir Medium"/>
                <a:cs typeface="Avenir Medium"/>
              </a:rPr>
              <a:t>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venir Medium"/>
                <a:cs typeface="Avenir Medium"/>
              </a:rPr>
              <a:t>diferite</a:t>
            </a:r>
            <a:r>
              <a:rPr kumimoji="0" lang="en-US" sz="3200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venir Medium"/>
                <a:cs typeface="Avenir Medium"/>
              </a:rPr>
              <a:t> de </a:t>
            </a:r>
            <a:r>
              <a:rPr kumimoji="0" lang="en-US" sz="3200" b="0" i="0" u="none" strike="noStrike" kern="1200" cap="none" spc="0" normalizeH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venir Medium"/>
                <a:cs typeface="Avenir Medium"/>
              </a:rPr>
              <a:t>limbajele</a:t>
            </a:r>
            <a:r>
              <a:rPr kumimoji="0" lang="en-US" sz="3200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venir Medium"/>
                <a:cs typeface="Avenir Medium"/>
              </a:rPr>
              <a:t> </a:t>
            </a:r>
            <a:r>
              <a:rPr kumimoji="0" lang="en-US" sz="3200" b="0" i="0" u="none" strike="noStrike" kern="1200" cap="none" spc="0" normalizeH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venir Medium"/>
                <a:cs typeface="Avenir Medium"/>
              </a:rPr>
              <a:t>clasice</a:t>
            </a:r>
            <a:r>
              <a:rPr kumimoji="0" lang="en-US" sz="3200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venir Medium"/>
                <a:cs typeface="Avenir Medium"/>
              </a:rPr>
              <a:t> (Pascal, C, Basic, Java) </a:t>
            </a:r>
            <a:r>
              <a:rPr kumimoji="0" lang="en-US" sz="3200" b="0" i="0" u="none" strike="noStrike" kern="1200" cap="none" spc="0" normalizeH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venir Medium"/>
                <a:cs typeface="Avenir Medium"/>
              </a:rPr>
              <a:t>sau</a:t>
            </a:r>
            <a:r>
              <a:rPr kumimoji="0" lang="en-US" sz="3200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venir Medium"/>
                <a:cs typeface="Avenir Medium"/>
              </a:rPr>
              <a:t> </a:t>
            </a:r>
            <a:r>
              <a:rPr kumimoji="0" lang="en-US" sz="3200" b="0" i="0" u="none" strike="noStrike" kern="1200" cap="none" spc="0" normalizeH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venir Medium"/>
                <a:cs typeface="Avenir Medium"/>
              </a:rPr>
              <a:t>cele</a:t>
            </a:r>
            <a:r>
              <a:rPr kumimoji="0" lang="en-US" sz="3200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venir Medium"/>
                <a:cs typeface="Avenir Medium"/>
              </a:rPr>
              <a:t> de scripting (</a:t>
            </a:r>
            <a:r>
              <a:rPr kumimoji="0" lang="en-US" sz="3200" b="0" i="0" u="none" strike="noStrike" kern="1200" cap="none" spc="0" normalizeH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venir Medium"/>
                <a:cs typeface="Avenir Medium"/>
              </a:rPr>
              <a:t>Php</a:t>
            </a:r>
            <a:r>
              <a:rPr kumimoji="0" lang="en-US" sz="3200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venir Medium"/>
                <a:cs typeface="Avenir Medium"/>
              </a:rPr>
              <a:t>)</a:t>
            </a:r>
          </a:p>
          <a:p>
            <a:pPr marL="365760" marR="0" lvl="0" indent="-283464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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venir Medium"/>
                <a:cs typeface="Avenir Medium"/>
              </a:rPr>
              <a:t>De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venir Medium"/>
                <a:cs typeface="Avenir Medium"/>
              </a:rPr>
              <a:t>obicei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venir Medium"/>
                <a:cs typeface="Avenir Medium"/>
              </a:rPr>
              <a:t>,</a:t>
            </a:r>
            <a:r>
              <a:rPr kumimoji="0" lang="en-US" sz="3200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venir Medium"/>
                <a:cs typeface="Avenir Medium"/>
              </a:rPr>
              <a:t> n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venir Medium"/>
                <a:cs typeface="Avenir Medium"/>
              </a:rPr>
              <a:t>u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venir Medium"/>
                <a:cs typeface="Avenir Medium"/>
              </a:rPr>
              <a:t>prezint</a:t>
            </a:r>
            <a:r>
              <a:rPr kumimoji="0" lang="ro-RO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venir Medium"/>
                <a:cs typeface="Avenir Medium"/>
              </a:rPr>
              <a:t>ă</a:t>
            </a:r>
            <a:r>
              <a:rPr kumimoji="0" lang="ro-RO" sz="3200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venir Medium"/>
                <a:cs typeface="Avenir Medium"/>
              </a:rPr>
              <a:t> intrucţiuni (grupate în programe), ci comenzi lansate autonom (sau în grupuri </a:t>
            </a:r>
            <a:r>
              <a:rPr kumimoji="0" lang="en-US" sz="3200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venir Medium"/>
                <a:cs typeface="Avenir Medium"/>
              </a:rPr>
              <a:t>– script-</a:t>
            </a:r>
            <a:r>
              <a:rPr kumimoji="0" lang="en-US" sz="3200" b="0" i="0" u="none" strike="noStrike" kern="1200" cap="none" spc="0" normalizeH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venir Medium"/>
                <a:cs typeface="Avenir Medium"/>
              </a:rPr>
              <a:t>uri</a:t>
            </a:r>
            <a:r>
              <a:rPr kumimoji="0" lang="en-US" sz="3200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venir Medium"/>
                <a:cs typeface="Avenir Medium"/>
              </a:rPr>
              <a:t>)</a:t>
            </a:r>
            <a:endParaRPr kumimoji="0" lang="ro-RO" sz="3200" b="0" i="0" u="none" strike="noStrike" kern="1200" cap="none" spc="0" normalizeH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venir Medium"/>
              <a:cs typeface="Avenir Medium"/>
            </a:endParaRPr>
          </a:p>
          <a:p>
            <a:pPr marL="365760" marR="0" lvl="0" indent="-283464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"/>
              <a:tabLst/>
              <a:defRPr/>
            </a:pPr>
            <a:r>
              <a:rPr lang="ro-RO" sz="3200" noProof="0" dirty="0">
                <a:latin typeface="Avenir Medium"/>
                <a:cs typeface="Avenir Medium"/>
              </a:rPr>
              <a:t>Pot fi învăţate fără a şti deloc programare</a:t>
            </a:r>
            <a:endParaRPr lang="en-US" sz="3200" noProof="0" dirty="0">
              <a:latin typeface="Avenir Medium"/>
              <a:cs typeface="Avenir Medium"/>
            </a:endParaRPr>
          </a:p>
          <a:p>
            <a:pPr marL="365760" marR="0" lvl="0" indent="-283464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"/>
              <a:tabLst/>
              <a:defRPr/>
            </a:pPr>
            <a:r>
              <a:rPr lang="en-US" sz="3200" dirty="0" err="1">
                <a:latin typeface="Avenir Medium"/>
                <a:cs typeface="Avenir Medium"/>
              </a:rPr>
              <a:t>Cel</a:t>
            </a:r>
            <a:r>
              <a:rPr lang="en-US" sz="3200" dirty="0">
                <a:latin typeface="Avenir Medium"/>
                <a:cs typeface="Avenir Medium"/>
              </a:rPr>
              <a:t> </a:t>
            </a:r>
            <a:r>
              <a:rPr lang="en-US" sz="3200" dirty="0" err="1">
                <a:latin typeface="Avenir Medium"/>
                <a:cs typeface="Avenir Medium"/>
              </a:rPr>
              <a:t>mai</a:t>
            </a:r>
            <a:r>
              <a:rPr lang="en-US" sz="3200" dirty="0">
                <a:latin typeface="Avenir Medium"/>
                <a:cs typeface="Avenir Medium"/>
              </a:rPr>
              <a:t> important: SQL</a:t>
            </a:r>
          </a:p>
          <a:p>
            <a:pPr marL="365760" marR="0" lvl="0" indent="-283464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"/>
              <a:tabLst/>
              <a:defRPr/>
            </a:pPr>
            <a:r>
              <a:rPr lang="en-US" sz="3200" noProof="0" dirty="0" err="1">
                <a:latin typeface="Avenir Medium"/>
                <a:cs typeface="Avenir Medium"/>
              </a:rPr>
              <a:t>Altele</a:t>
            </a:r>
            <a:r>
              <a:rPr lang="en-US" sz="3200" noProof="0" dirty="0">
                <a:latin typeface="Avenir Medium"/>
                <a:cs typeface="Avenir Medium"/>
              </a:rPr>
              <a:t>: </a:t>
            </a:r>
            <a:r>
              <a:rPr lang="en-US" sz="3200" noProof="0" dirty="0" err="1">
                <a:latin typeface="Avenir Medium"/>
                <a:cs typeface="Avenir Medium"/>
              </a:rPr>
              <a:t>OQL</a:t>
            </a:r>
            <a:r>
              <a:rPr lang="en-US" sz="3200" noProof="0" dirty="0">
                <a:latin typeface="Avenir Medium"/>
                <a:cs typeface="Avenir Medium"/>
              </a:rPr>
              <a:t>, </a:t>
            </a:r>
            <a:r>
              <a:rPr lang="en-US" sz="3200" noProof="0" dirty="0" err="1">
                <a:latin typeface="Avenir Medium"/>
                <a:cs typeface="Avenir Medium"/>
              </a:rPr>
              <a:t>LINQ</a:t>
            </a:r>
            <a:r>
              <a:rPr lang="en-US" sz="3200" noProof="0" dirty="0">
                <a:latin typeface="Avenir Medium"/>
                <a:cs typeface="Avenir Medium"/>
              </a:rPr>
              <a:t>, </a:t>
            </a:r>
            <a:r>
              <a:rPr lang="en-US" sz="3200" noProof="0" dirty="0" err="1">
                <a:latin typeface="Avenir Medium"/>
                <a:cs typeface="Avenir Medium"/>
              </a:rPr>
              <a:t>XQuery</a:t>
            </a:r>
            <a:r>
              <a:rPr lang="en-US" sz="3200" noProof="0" dirty="0">
                <a:latin typeface="Avenir Medium"/>
                <a:cs typeface="Avenir Medium"/>
              </a:rPr>
              <a:t>, QBE </a:t>
            </a:r>
            <a:endParaRPr lang="ro-RO" sz="3200" noProof="0" dirty="0">
              <a:latin typeface="Avenir Medium"/>
              <a:cs typeface="Avenir Medium"/>
            </a:endParaRPr>
          </a:p>
          <a:p>
            <a:pPr marL="365760" marR="0" lvl="0" indent="-283464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"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venir Medium"/>
              <a:cs typeface="Avenir Medium"/>
            </a:endParaRPr>
          </a:p>
        </p:txBody>
      </p:sp>
    </p:spTree>
  </p:cSld>
  <p:clrMapOvr>
    <a:masterClrMapping/>
  </p:clrMapOvr>
  <p:transition>
    <p:random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1371600" y="228600"/>
            <a:ext cx="7467600" cy="1371600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n-US">
                <a:cs typeface="Arial Unicode MS"/>
              </a:rPr>
              <a:t>Limbaje pentru BD</a:t>
            </a:r>
            <a:br>
              <a:rPr lang="en-US">
                <a:cs typeface="Arial Unicode MS"/>
              </a:rPr>
            </a:br>
            <a:r>
              <a:rPr lang="en-US">
                <a:cs typeface="Arial Unicode MS"/>
              </a:rPr>
              <a:t>Trei tipuri de comenzi</a:t>
            </a:r>
            <a:br>
              <a:rPr>
                <a:cs typeface="Arial Unicode MS"/>
              </a:rPr>
            </a:br>
            <a:endParaRPr>
              <a:cs typeface="Arial Unicode MS"/>
            </a:endParaRPr>
          </a:p>
        </p:txBody>
      </p:sp>
      <p:sp>
        <p:nvSpPr>
          <p:cNvPr id="19458" name="Rectangle 3"/>
          <p:cNvSpPr>
            <a:spLocks noGrp="1" noChangeArrowheads="1"/>
          </p:cNvSpPr>
          <p:nvPr>
            <p:ph idx="1"/>
          </p:nvPr>
        </p:nvSpPr>
        <p:spPr>
          <a:xfrm>
            <a:off x="990600" y="1371600"/>
            <a:ext cx="7924800" cy="5410200"/>
          </a:xfrm>
        </p:spPr>
        <p:txBody>
          <a:bodyPr/>
          <a:lstStyle/>
          <a:p>
            <a:pPr algn="just">
              <a:lnSpc>
                <a:spcPct val="90000"/>
              </a:lnSpc>
              <a:buFontTx/>
              <a:buNone/>
            </a:pPr>
            <a:r>
              <a:rPr lang="en-US" sz="2800" dirty="0" err="1"/>
              <a:t>DDL</a:t>
            </a:r>
            <a:r>
              <a:rPr lang="en-US" sz="2800" dirty="0"/>
              <a:t> (Data Definition Language)</a:t>
            </a:r>
          </a:p>
          <a:p>
            <a:pPr lvl="1" algn="just">
              <a:lnSpc>
                <a:spcPct val="90000"/>
              </a:lnSpc>
              <a:buFontTx/>
              <a:buChar char="-"/>
            </a:pPr>
            <a:r>
              <a:rPr lang="ro-RO" sz="2400" dirty="0"/>
              <a:t>M</a:t>
            </a:r>
            <a:r>
              <a:rPr lang="en-US" sz="2400" dirty="0" err="1"/>
              <a:t>odific</a:t>
            </a:r>
            <a:r>
              <a:rPr lang="ro-RO" sz="2400" dirty="0"/>
              <a:t>ă </a:t>
            </a:r>
            <a:r>
              <a:rPr lang="ro-RO" sz="2400" b="1" dirty="0"/>
              <a:t>schema</a:t>
            </a:r>
            <a:r>
              <a:rPr lang="ro-RO" sz="2400" dirty="0"/>
              <a:t> BD</a:t>
            </a:r>
            <a:endParaRPr lang="en-US" sz="2400" dirty="0"/>
          </a:p>
          <a:p>
            <a:pPr lvl="1" algn="just">
              <a:lnSpc>
                <a:spcPct val="90000"/>
              </a:lnSpc>
              <a:buFontTx/>
              <a:buChar char="-"/>
            </a:pPr>
            <a:r>
              <a:rPr lang="en-US" sz="2400" dirty="0" err="1"/>
              <a:t>Crea</a:t>
            </a:r>
            <a:r>
              <a:rPr lang="ro-RO" sz="2400" dirty="0"/>
              <a:t>ză, şterg şi modifică obiectele din BD</a:t>
            </a:r>
          </a:p>
          <a:p>
            <a:pPr lvl="1" algn="just">
              <a:lnSpc>
                <a:spcPct val="90000"/>
              </a:lnSpc>
              <a:buFontTx/>
              <a:buChar char="-"/>
            </a:pPr>
            <a:r>
              <a:rPr lang="ro-RO" sz="2400" dirty="0"/>
              <a:t>Ex</a:t>
            </a:r>
            <a:r>
              <a:rPr lang="en-US" sz="2400" dirty="0"/>
              <a:t>: CREATE TABLE, DROP INDEX, ALTER VIEW</a:t>
            </a:r>
          </a:p>
          <a:p>
            <a:pPr algn="just">
              <a:lnSpc>
                <a:spcPct val="90000"/>
              </a:lnSpc>
              <a:buNone/>
            </a:pPr>
            <a:endParaRPr lang="en-US" sz="1000" dirty="0"/>
          </a:p>
          <a:p>
            <a:pPr algn="just">
              <a:lnSpc>
                <a:spcPct val="90000"/>
              </a:lnSpc>
              <a:buNone/>
            </a:pPr>
            <a:r>
              <a:rPr lang="en-US" sz="2800" dirty="0"/>
              <a:t>DM</a:t>
            </a:r>
            <a:r>
              <a:rPr lang="ro-RO" sz="2800" dirty="0"/>
              <a:t>L (Data Manipulation Language)</a:t>
            </a:r>
          </a:p>
          <a:p>
            <a:pPr lvl="1" algn="just">
              <a:lnSpc>
                <a:spcPct val="90000"/>
              </a:lnSpc>
              <a:buFontTx/>
              <a:buChar char="-"/>
            </a:pPr>
            <a:r>
              <a:rPr lang="en-US" sz="2400" dirty="0"/>
              <a:t>De</a:t>
            </a:r>
            <a:r>
              <a:rPr lang="ro-RO" sz="2400" dirty="0"/>
              <a:t>stinate editării şi prelucrării </a:t>
            </a:r>
            <a:r>
              <a:rPr lang="ro-RO" sz="2400" b="1" dirty="0"/>
              <a:t>conţinutului</a:t>
            </a:r>
            <a:r>
              <a:rPr lang="ro-RO" sz="2400" dirty="0"/>
              <a:t> BD</a:t>
            </a:r>
          </a:p>
          <a:p>
            <a:pPr lvl="1" algn="just">
              <a:lnSpc>
                <a:spcPct val="90000"/>
              </a:lnSpc>
              <a:buFontTx/>
              <a:buChar char="-"/>
            </a:pPr>
            <a:r>
              <a:rPr lang="ro-RO" sz="2400" dirty="0"/>
              <a:t>Ex. INSERT, UPDATE, DELETE, SELECT</a:t>
            </a:r>
          </a:p>
          <a:p>
            <a:pPr algn="just">
              <a:lnSpc>
                <a:spcPct val="90000"/>
              </a:lnSpc>
              <a:buNone/>
            </a:pPr>
            <a:endParaRPr lang="ro-RO" sz="1000" dirty="0"/>
          </a:p>
          <a:p>
            <a:pPr algn="just">
              <a:lnSpc>
                <a:spcPct val="90000"/>
              </a:lnSpc>
              <a:buNone/>
            </a:pPr>
            <a:r>
              <a:rPr lang="ro-RO" sz="2800" dirty="0"/>
              <a:t>DCL (Data Control Language)</a:t>
            </a:r>
          </a:p>
          <a:p>
            <a:pPr lvl="1" algn="just">
              <a:lnSpc>
                <a:spcPct val="90000"/>
              </a:lnSpc>
              <a:buSzPct val="80000"/>
              <a:buFontTx/>
              <a:buChar char="-"/>
            </a:pPr>
            <a:r>
              <a:rPr lang="ro-RO" sz="2400" dirty="0"/>
              <a:t>C</a:t>
            </a:r>
            <a:r>
              <a:rPr lang="en-US" sz="2400" dirty="0"/>
              <a:t>o</a:t>
            </a:r>
            <a:r>
              <a:rPr lang="ro-RO" sz="2400" dirty="0"/>
              <a:t>ntrolul drepturilor de acces la obiectele BD</a:t>
            </a:r>
          </a:p>
          <a:p>
            <a:pPr lvl="1" algn="just">
              <a:lnSpc>
                <a:spcPct val="90000"/>
              </a:lnSpc>
              <a:buSzPct val="80000"/>
              <a:buFontTx/>
              <a:buChar char="-"/>
            </a:pPr>
            <a:r>
              <a:rPr lang="ro-RO" sz="2400" dirty="0"/>
              <a:t>Ex. CREATE USER, GRANT, REVOKE</a:t>
            </a:r>
          </a:p>
          <a:p>
            <a:pPr marL="365760" lvl="1" indent="-283464" algn="just">
              <a:lnSpc>
                <a:spcPct val="90000"/>
              </a:lnSpc>
              <a:spcBef>
                <a:spcPts val="600"/>
              </a:spcBef>
              <a:buSzPct val="80000"/>
              <a:buNone/>
            </a:pPr>
            <a:endParaRPr lang="ro-RO" sz="2400" dirty="0"/>
          </a:p>
          <a:p>
            <a:pPr marL="365760" lvl="1" indent="-283464" algn="just">
              <a:lnSpc>
                <a:spcPct val="90000"/>
              </a:lnSpc>
              <a:spcBef>
                <a:spcPts val="600"/>
              </a:spcBef>
              <a:buSzPct val="80000"/>
              <a:buNone/>
            </a:pPr>
            <a:endParaRPr lang="ro-RO" sz="2400" dirty="0"/>
          </a:p>
          <a:p>
            <a:pPr marL="365760" lvl="1" indent="-283464" algn="just">
              <a:lnSpc>
                <a:spcPct val="90000"/>
              </a:lnSpc>
              <a:spcBef>
                <a:spcPts val="600"/>
              </a:spcBef>
              <a:buSzPct val="80000"/>
              <a:buNone/>
            </a:pPr>
            <a:endParaRPr lang="ro-RO" sz="2400" dirty="0"/>
          </a:p>
          <a:p>
            <a:pPr algn="just">
              <a:lnSpc>
                <a:spcPct val="90000"/>
              </a:lnSpc>
              <a:buNone/>
            </a:pPr>
            <a:endParaRPr lang="ro-RO" sz="2800" dirty="0"/>
          </a:p>
          <a:p>
            <a:pPr algn="just">
              <a:lnSpc>
                <a:spcPct val="90000"/>
              </a:lnSpc>
              <a:buFontTx/>
              <a:buChar char="-"/>
            </a:pPr>
            <a:endParaRPr lang="en-US" sz="2800" dirty="0"/>
          </a:p>
        </p:txBody>
      </p:sp>
    </p:spTree>
  </p:cSld>
  <p:clrMapOvr>
    <a:masterClrMapping/>
  </p:clrMapOvr>
  <p:transition>
    <p:random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274638"/>
            <a:ext cx="7790688" cy="1143000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n-US" dirty="0" err="1">
                <a:cs typeface="Arial Unicode MS"/>
              </a:rPr>
              <a:t>Teme</a:t>
            </a:r>
            <a:r>
              <a:rPr lang="en-US" dirty="0">
                <a:cs typeface="Arial Unicode MS"/>
              </a:rPr>
              <a:t> </a:t>
            </a:r>
            <a:r>
              <a:rPr lang="en-US" dirty="0" err="1">
                <a:cs typeface="Arial Unicode MS"/>
              </a:rPr>
              <a:t>actuale</a:t>
            </a:r>
            <a:r>
              <a:rPr lang="en-US" dirty="0">
                <a:cs typeface="Arial Unicode MS"/>
              </a:rPr>
              <a:t> </a:t>
            </a:r>
            <a:r>
              <a:rPr lang="ro-RO" dirty="0">
                <a:cs typeface="Arial Unicode MS"/>
              </a:rPr>
              <a:t>în bazele de date și domenii conexe</a:t>
            </a:r>
            <a:endParaRPr lang="en-US" dirty="0">
              <a:cs typeface="Arial Unicode M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905000"/>
            <a:ext cx="8324088" cy="4800600"/>
          </a:xfrm>
        </p:spPr>
        <p:txBody>
          <a:bodyPr>
            <a:normAutofit/>
          </a:bodyPr>
          <a:lstStyle/>
          <a:p>
            <a:r>
              <a:rPr lang="ro-RO" dirty="0"/>
              <a:t>Tehnologii şi servere NoSQL (</a:t>
            </a:r>
            <a:r>
              <a:rPr lang="en-GB" dirty="0"/>
              <a:t>Dynamo, </a:t>
            </a:r>
            <a:r>
              <a:rPr lang="en-GB" dirty="0" err="1"/>
              <a:t>MongoDB</a:t>
            </a:r>
            <a:r>
              <a:rPr lang="en-GB" dirty="0"/>
              <a:t>, </a:t>
            </a:r>
            <a:r>
              <a:rPr lang="en-GB" dirty="0" err="1"/>
              <a:t>CouchDB</a:t>
            </a:r>
            <a:r>
              <a:rPr lang="en-GB" dirty="0"/>
              <a:t>, </a:t>
            </a:r>
            <a:r>
              <a:rPr lang="ro-RO" dirty="0"/>
              <a:t> Cassandra, Neo4j etc.)</a:t>
            </a:r>
          </a:p>
          <a:p>
            <a:r>
              <a:rPr lang="ro-RO" dirty="0"/>
              <a:t>Servere NewSQL (</a:t>
            </a:r>
            <a:r>
              <a:rPr lang="en-GB" dirty="0" err="1"/>
              <a:t>VoltDB</a:t>
            </a:r>
            <a:r>
              <a:rPr lang="en-GB" dirty="0"/>
              <a:t>, </a:t>
            </a:r>
            <a:r>
              <a:rPr lang="en-GB" dirty="0" err="1"/>
              <a:t>MySQL</a:t>
            </a:r>
            <a:r>
              <a:rPr lang="en-GB" dirty="0"/>
              <a:t> Cluster, </a:t>
            </a:r>
            <a:r>
              <a:rPr lang="en-GB" dirty="0" err="1"/>
              <a:t>Clustrix</a:t>
            </a:r>
            <a:r>
              <a:rPr lang="ro-RO" dirty="0"/>
              <a:t>) </a:t>
            </a:r>
          </a:p>
          <a:p>
            <a:r>
              <a:rPr lang="ro-RO" dirty="0"/>
              <a:t>BigData</a:t>
            </a:r>
          </a:p>
          <a:p>
            <a:r>
              <a:rPr lang="ro-RO" dirty="0"/>
              <a:t>Analytics</a:t>
            </a:r>
          </a:p>
          <a:p>
            <a:r>
              <a:rPr lang="ro-RO" dirty="0"/>
              <a:t>Data Mining</a:t>
            </a:r>
          </a:p>
          <a:p>
            <a:r>
              <a:rPr lang="ro-RO" dirty="0"/>
              <a:t>Semantic Web</a:t>
            </a:r>
            <a:endParaRPr lang="en-US" dirty="0"/>
          </a:p>
        </p:txBody>
      </p:sp>
    </p:spTree>
  </p:cSld>
  <p:clrMapOvr>
    <a:masterClrMapping/>
  </p:clrMapOvr>
  <p:transition>
    <p:random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304800"/>
            <a:ext cx="7620000" cy="1143000"/>
          </a:xfrm>
        </p:spPr>
        <p:txBody>
          <a:bodyPr anchor="ctr">
            <a:normAutofit/>
          </a:bodyPr>
          <a:lstStyle/>
          <a:p>
            <a:pPr algn="ctr"/>
            <a:r>
              <a:rPr lang="ro-RO" dirty="0">
                <a:cs typeface="Arial Unicode MS"/>
              </a:rPr>
              <a:t>Putem trăi fără baze date </a:t>
            </a:r>
            <a:r>
              <a:rPr lang="en-US" dirty="0">
                <a:cs typeface="Arial Unicode MS"/>
              </a:rPr>
              <a:t>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r>
              <a:rPr lang="en-US"/>
              <a:t>Bine</a:t>
            </a:r>
            <a:r>
              <a:rPr lang="ro-RO"/>
              <a:t>înțeles ! </a:t>
            </a:r>
            <a:endParaRPr lang="en-US"/>
          </a:p>
        </p:txBody>
      </p:sp>
      <p:pic>
        <p:nvPicPr>
          <p:cNvPr id="5" name="ClipArt Placeholder 4" descr="C:\Downloads\MP900439288.JPG"/>
          <p:cNvPicPr>
            <a:picLocks noGrp="1" noChangeAspect="1" noChangeArrowheads="1"/>
          </p:cNvPicPr>
          <p:nvPr>
            <p:ph type="clipArt" sz="half" idx="2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81600" y="1676400"/>
            <a:ext cx="3732415" cy="3732415"/>
          </a:xfrm>
          <a:prstGeom prst="rect">
            <a:avLst/>
          </a:prstGeom>
          <a:noFill/>
        </p:spPr>
      </p:pic>
      <p:pic>
        <p:nvPicPr>
          <p:cNvPr id="6" name="Picture 2" descr="C:\Downloads\MP900422183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599" y="2514600"/>
            <a:ext cx="4714131" cy="3810000"/>
          </a:xfrm>
          <a:prstGeom prst="rect">
            <a:avLst/>
          </a:prstGeom>
          <a:noFill/>
        </p:spPr>
      </p:pic>
    </p:spTree>
  </p:cSld>
  <p:clrMapOvr>
    <a:masterClrMapping/>
  </p:clrMapOvr>
  <p:transition>
    <p:random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8" name="Picture 4" descr="Student curio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56863" y="1066800"/>
            <a:ext cx="3187137" cy="2324101"/>
          </a:xfrm>
          <a:prstGeom prst="rect">
            <a:avLst/>
          </a:prstGeom>
          <a:noFill/>
        </p:spPr>
      </p:pic>
      <p:pic>
        <p:nvPicPr>
          <p:cNvPr id="11266" name="Picture 2" descr="Femeie Plictisit studyi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4419600"/>
            <a:ext cx="3343276" cy="2228851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0"/>
            <a:ext cx="7924800" cy="1143000"/>
          </a:xfrm>
        </p:spPr>
        <p:txBody>
          <a:bodyPr anchor="ctr">
            <a:normAutofit/>
          </a:bodyPr>
          <a:lstStyle/>
          <a:p>
            <a:pPr algn="ctr"/>
            <a:r>
              <a:rPr lang="ro-RO" dirty="0">
                <a:cs typeface="Arial Unicode MS"/>
              </a:rPr>
              <a:t>Două ţinte (victime) ale cursului</a:t>
            </a:r>
            <a:endParaRPr lang="en-US" dirty="0">
              <a:cs typeface="Arial Unicode MS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2438400" y="4114800"/>
            <a:ext cx="6705600" cy="2743200"/>
          </a:xfrm>
        </p:spPr>
        <p:txBody>
          <a:bodyPr>
            <a:normAutofit lnSpcReduction="10000"/>
          </a:bodyPr>
          <a:lstStyle/>
          <a:p>
            <a:r>
              <a:rPr lang="en-US" dirty="0">
                <a:cs typeface="Avenir Medium"/>
              </a:rPr>
              <a:t>Studenți ai specializării Statistic</a:t>
            </a:r>
            <a:r>
              <a:rPr lang="ro-RO" dirty="0">
                <a:cs typeface="Avenir Medium"/>
              </a:rPr>
              <a:t>ă...</a:t>
            </a:r>
            <a:endParaRPr lang="en-US" dirty="0">
              <a:cs typeface="Avenir Medium"/>
            </a:endParaRPr>
          </a:p>
          <a:p>
            <a:pPr lvl="1"/>
            <a:r>
              <a:rPr lang="ro-RO" dirty="0">
                <a:latin typeface="Avenir Medium"/>
                <a:cs typeface="Avenir Medium"/>
              </a:rPr>
              <a:t>Ceva mai reticenți la început (dacă mă pricep la SPSS, la ce-mi mai trebuie SQL?)</a:t>
            </a:r>
          </a:p>
          <a:p>
            <a:pPr lvl="1"/>
            <a:r>
              <a:rPr lang="ro-RO" dirty="0">
                <a:latin typeface="Avenir Medium"/>
                <a:cs typeface="Avenir Medium"/>
              </a:rPr>
              <a:t>În mare parte, datele economice de analizat nu se iau din chestionare, ci din BD</a:t>
            </a:r>
          </a:p>
          <a:p>
            <a:pPr lvl="1"/>
            <a:r>
              <a:rPr lang="ro-RO" dirty="0">
                <a:latin typeface="Avenir Medium"/>
                <a:cs typeface="Avenir Medium"/>
              </a:rPr>
              <a:t>Bonus: introducere în R</a:t>
            </a:r>
          </a:p>
          <a:p>
            <a:pPr lvl="1"/>
            <a:endParaRPr lang="ro-RO" dirty="0">
              <a:latin typeface="Avenir Medium"/>
              <a:cs typeface="Avenir Medium"/>
            </a:endParaRPr>
          </a:p>
        </p:txBody>
      </p:sp>
      <p:sp>
        <p:nvSpPr>
          <p:cNvPr id="5" name="Text Placeholder 2"/>
          <p:cNvSpPr txBox="1">
            <a:spLocks/>
          </p:cNvSpPr>
          <p:nvPr/>
        </p:nvSpPr>
        <p:spPr>
          <a:xfrm>
            <a:off x="0" y="1066800"/>
            <a:ext cx="6858000" cy="2209800"/>
          </a:xfrm>
          <a:prstGeom prst="rect">
            <a:avLst/>
          </a:prstGeom>
        </p:spPr>
        <p:txBody>
          <a:bodyPr>
            <a:normAutofit fontScale="85000" lnSpcReduction="20000"/>
          </a:bodyPr>
          <a:lstStyle/>
          <a:p>
            <a:pPr marL="365760" marR="0" lvl="0" indent="-283464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"/>
              <a:tabLst/>
              <a:defRPr/>
            </a:pPr>
            <a:r>
              <a:rPr kumimoji="0" lang="ro-RO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venir Medium"/>
                <a:ea typeface="+mn-ea"/>
                <a:cs typeface="Avenir Medium"/>
              </a:rPr>
              <a:t>Studenţi InfoEc</a:t>
            </a:r>
          </a:p>
          <a:p>
            <a:pPr marL="640080" marR="0" lvl="1" indent="-237744" algn="l" defTabSz="914400" rtl="0" eaLnBrk="1" fontAlgn="auto" latinLnBrk="0" hangingPunct="1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Tx/>
              <a:buFont typeface="Verdana"/>
              <a:buChar char="◦"/>
              <a:tabLst/>
              <a:defRPr/>
            </a:pPr>
            <a:r>
              <a:rPr kumimoji="0" lang="ro-RO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venir Medium"/>
                <a:ea typeface="+mn-ea"/>
                <a:cs typeface="Avenir Medium"/>
              </a:rPr>
              <a:t>Cooperanţi (de obicei)</a:t>
            </a:r>
          </a:p>
          <a:p>
            <a:pPr marL="640080" marR="0" lvl="1" indent="-237744" algn="l" defTabSz="914400" rtl="0" eaLnBrk="1" fontAlgn="auto" latinLnBrk="0" hangingPunct="1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Tx/>
              <a:buFont typeface="Verdana"/>
              <a:buChar char="◦"/>
              <a:tabLst/>
              <a:defRPr/>
            </a:pPr>
            <a:r>
              <a:rPr kumimoji="0" lang="ro-RO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venir Medium"/>
                <a:ea typeface="+mn-ea"/>
                <a:cs typeface="Avenir Medium"/>
              </a:rPr>
              <a:t>BD repre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venir Medium"/>
                <a:ea typeface="+mn-ea"/>
                <a:cs typeface="Avenir Medium"/>
              </a:rPr>
              <a:t>z</a:t>
            </a:r>
            <a:r>
              <a:rPr kumimoji="0" lang="ro-RO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venir Medium"/>
                <a:ea typeface="+mn-ea"/>
                <a:cs typeface="Avenir Medium"/>
              </a:rPr>
              <a:t>intă, alături de programare şi analiză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venir Medium"/>
                <a:ea typeface="+mn-ea"/>
                <a:cs typeface="Avenir Medium"/>
              </a:rPr>
              <a:t>/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venir Medium"/>
                <a:ea typeface="+mn-ea"/>
                <a:cs typeface="Avenir Medium"/>
              </a:rPr>
              <a:t>proiectarea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venir Medium"/>
                <a:ea typeface="+mn-ea"/>
                <a:cs typeface="Avenir Medium"/>
              </a:rPr>
              <a:t>, un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venir Medium"/>
                <a:ea typeface="+mn-ea"/>
                <a:cs typeface="Avenir Medium"/>
              </a:rPr>
              <a:t>pilon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venir Medium"/>
                <a:ea typeface="+mn-ea"/>
                <a:cs typeface="Avenir Medium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venir Medium"/>
                <a:ea typeface="+mn-ea"/>
                <a:cs typeface="Avenir Medium"/>
              </a:rPr>
              <a:t>esen</a:t>
            </a:r>
            <a:r>
              <a:rPr kumimoji="0" lang="ro-RO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venir Medium"/>
                <a:ea typeface="+mn-ea"/>
                <a:cs typeface="Avenir Medium"/>
              </a:rPr>
              <a:t>ţial al cunoştinţelor de bază pentru un ab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venir Medium"/>
                <a:ea typeface="+mn-ea"/>
                <a:cs typeface="Avenir Medium"/>
              </a:rPr>
              <a:t>s</a:t>
            </a:r>
            <a:r>
              <a:rPr kumimoji="0" lang="ro-RO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venir Medium"/>
                <a:ea typeface="+mn-ea"/>
                <a:cs typeface="Avenir Medium"/>
              </a:rPr>
              <a:t>olvent IE</a:t>
            </a:r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0" y="3200400"/>
            <a:ext cx="8763000" cy="838200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640080" marR="0" lvl="1" indent="-237744" algn="l" defTabSz="914400" rtl="0" eaLnBrk="1" fontAlgn="auto" latinLnBrk="0" hangingPunct="1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Tx/>
              <a:buFont typeface="Verdana"/>
              <a:buChar char="◦"/>
              <a:tabLst/>
              <a:defRPr/>
            </a:pPr>
            <a:r>
              <a:rPr lang="ro-RO" dirty="0">
                <a:latin typeface="Avenir Medium"/>
                <a:cs typeface="Avenir Medium"/>
              </a:rPr>
              <a:t>Un număr considerabil de posturi IT (dezvoltare, testare, administrare...) necesită cunoștințe de BD </a:t>
            </a:r>
            <a:endParaRPr kumimoji="0" lang="ro-RO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venir Medium"/>
              <a:ea typeface="+mn-ea"/>
              <a:cs typeface="Avenir Medium"/>
            </a:endParaRPr>
          </a:p>
        </p:txBody>
      </p:sp>
    </p:spTree>
  </p:cSld>
  <p:clrMapOvr>
    <a:masterClrMapping/>
  </p:clrMapOvr>
  <p:transition>
    <p:random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152400"/>
            <a:ext cx="7620000" cy="1143000"/>
          </a:xfrm>
        </p:spPr>
        <p:txBody>
          <a:bodyPr anchor="ctr">
            <a:normAutofit/>
          </a:bodyPr>
          <a:lstStyle/>
          <a:p>
            <a:pPr algn="ctr"/>
            <a:r>
              <a:rPr lang="en-US">
                <a:cs typeface="Arial Unicode MS"/>
              </a:rPr>
              <a:t>Dificult</a:t>
            </a:r>
            <a:r>
              <a:rPr lang="ro-RO">
                <a:cs typeface="Arial Unicode MS"/>
              </a:rPr>
              <a:t>ăţi majore ale cursului</a:t>
            </a:r>
            <a:endParaRPr lang="en-US">
              <a:cs typeface="Arial Unicode MS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219200"/>
            <a:ext cx="6934200" cy="4114800"/>
          </a:xfrm>
        </p:spPr>
        <p:txBody>
          <a:bodyPr/>
          <a:lstStyle/>
          <a:p>
            <a:r>
              <a:rPr lang="ro-RO"/>
              <a:t>Nu este de tocit, ci de înţeles</a:t>
            </a:r>
          </a:p>
          <a:p>
            <a:r>
              <a:rPr lang="ro-RO"/>
              <a:t>Trebuie exersat (lucrat)</a:t>
            </a:r>
          </a:p>
          <a:p>
            <a:pPr>
              <a:buNone/>
            </a:pPr>
            <a:endParaRPr lang="en-US"/>
          </a:p>
        </p:txBody>
      </p:sp>
      <p:pic>
        <p:nvPicPr>
          <p:cNvPr id="43010" name="Picture 2" descr="C:\Downloads\MP900430727.JPG"/>
          <p:cNvPicPr>
            <a:picLocks noGrp="1" noChangeAspect="1" noChangeArrowheads="1"/>
          </p:cNvPicPr>
          <p:nvPr>
            <p:ph type="clipArt" sz="half" idx="2"/>
          </p:nvPr>
        </p:nvPicPr>
        <p:blipFill>
          <a:blip r:embed="rId2" cstate="print"/>
          <a:srcRect l="4630" r="4630"/>
          <a:stretch>
            <a:fillRect/>
          </a:stretch>
        </p:blipFill>
        <p:spPr bwMode="auto">
          <a:prstGeom prst="rect">
            <a:avLst/>
          </a:prstGeom>
          <a:noFill/>
        </p:spPr>
      </p:pic>
      <p:pic>
        <p:nvPicPr>
          <p:cNvPr id="5" name="Picture 2" descr="C:\Downloads\MP900422412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8759" y="3581400"/>
            <a:ext cx="4459441" cy="2971800"/>
          </a:xfrm>
          <a:prstGeom prst="rect">
            <a:avLst/>
          </a:prstGeom>
          <a:noFill/>
        </p:spPr>
      </p:pic>
    </p:spTree>
  </p:cSld>
  <p:clrMapOvr>
    <a:masterClrMapping/>
  </p:clrMapOvr>
  <p:transition>
    <p:random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152400"/>
            <a:ext cx="7620000" cy="1143000"/>
          </a:xfrm>
        </p:spPr>
        <p:txBody>
          <a:bodyPr anchor="ctr">
            <a:normAutofit/>
          </a:bodyPr>
          <a:lstStyle/>
          <a:p>
            <a:pPr algn="ctr"/>
            <a:r>
              <a:rPr lang="ro-RO">
                <a:cs typeface="Arial Unicode MS"/>
              </a:rPr>
              <a:t>Examinare. Cum v</a:t>
            </a:r>
            <a:r>
              <a:rPr lang="en-US">
                <a:cs typeface="Arial Unicode MS"/>
              </a:rPr>
              <a:t>-o</a:t>
            </a:r>
            <a:r>
              <a:rPr lang="ro-RO">
                <a:cs typeface="Arial Unicode MS"/>
              </a:rPr>
              <a:t> doriţi...</a:t>
            </a:r>
            <a:endParaRPr lang="en-US">
              <a:cs typeface="Arial Unicode MS"/>
            </a:endParaRPr>
          </a:p>
        </p:txBody>
      </p:sp>
      <p:pic>
        <p:nvPicPr>
          <p:cNvPr id="46082" name="Picture 2" descr="C:\Downloads\MP900402266.JPG"/>
          <p:cNvPicPr>
            <a:picLocks noGrp="1" noChangeAspect="1" noChangeArrowheads="1"/>
          </p:cNvPicPr>
          <p:nvPr>
            <p:ph type="clipArt" sz="half" idx="2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43200" y="1366459"/>
            <a:ext cx="3505200" cy="5262941"/>
          </a:xfrm>
          <a:prstGeom prst="rect">
            <a:avLst/>
          </a:prstGeom>
          <a:noFill/>
        </p:spPr>
      </p:pic>
    </p:spTree>
  </p:cSld>
  <p:clrMapOvr>
    <a:masterClrMapping/>
  </p:clrMapOvr>
  <p:transition>
    <p:random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ro-RO">
                <a:cs typeface="Arial Unicode MS"/>
              </a:rPr>
              <a:t>... şi cum o să se desfăşoare</a:t>
            </a:r>
            <a:endParaRPr lang="en-US">
              <a:cs typeface="Arial Unicode MS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066800" y="2971800"/>
            <a:ext cx="3733800" cy="2590800"/>
          </a:xfrm>
        </p:spPr>
        <p:txBody>
          <a:bodyPr/>
          <a:lstStyle/>
          <a:p>
            <a:r>
              <a:rPr lang="ro-RO"/>
              <a:t>Test Blackboard</a:t>
            </a:r>
          </a:p>
          <a:p>
            <a:endParaRPr lang="ro-RO"/>
          </a:p>
          <a:p>
            <a:endParaRPr lang="ro-RO"/>
          </a:p>
          <a:p>
            <a:r>
              <a:rPr lang="ro-RO"/>
              <a:t>Examen(e) scrise</a:t>
            </a:r>
            <a:endParaRPr lang="en-US"/>
          </a:p>
        </p:txBody>
      </p:sp>
      <p:pic>
        <p:nvPicPr>
          <p:cNvPr id="45058" name="Picture 2" descr="C:\Downloads\MP900427807.JPG"/>
          <p:cNvPicPr>
            <a:picLocks noGrp="1" noChangeAspect="1" noChangeArrowheads="1"/>
          </p:cNvPicPr>
          <p:nvPr>
            <p:ph type="clipArt" sz="half" idx="2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953000" y="1676400"/>
            <a:ext cx="3733800" cy="2377380"/>
          </a:xfrm>
          <a:prstGeom prst="rect">
            <a:avLst/>
          </a:prstGeom>
          <a:noFill/>
        </p:spPr>
      </p:pic>
      <p:pic>
        <p:nvPicPr>
          <p:cNvPr id="45059" name="Picture 3" descr="C:\Downloads\MP900399888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29200" y="4191000"/>
            <a:ext cx="3901440" cy="2599944"/>
          </a:xfrm>
          <a:prstGeom prst="rect">
            <a:avLst/>
          </a:prstGeom>
          <a:noFill/>
        </p:spPr>
      </p:pic>
    </p:spTree>
  </p:cSld>
  <p:clrMapOvr>
    <a:masterClrMapping/>
  </p:clrMapOvr>
  <p:transition>
    <p:random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7620000" cy="1143000"/>
          </a:xfrm>
        </p:spPr>
        <p:txBody>
          <a:bodyPr anchor="ctr">
            <a:normAutofit/>
          </a:bodyPr>
          <a:lstStyle/>
          <a:p>
            <a:pPr algn="ctr"/>
            <a:r>
              <a:rPr lang="en-US" dirty="0" err="1">
                <a:cs typeface="Arial Unicode MS"/>
              </a:rPr>
              <a:t>Echip</a:t>
            </a:r>
            <a:r>
              <a:rPr lang="ro-RO" dirty="0">
                <a:cs typeface="Arial Unicode MS"/>
              </a:rPr>
              <a:t>a BD la InfoEc</a:t>
            </a:r>
            <a:endParaRPr lang="en-US" dirty="0">
              <a:cs typeface="Arial Unicode MS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822948" y="2286000"/>
            <a:ext cx="3711452" cy="990600"/>
          </a:xfrm>
        </p:spPr>
        <p:txBody>
          <a:bodyPr>
            <a:normAutofit lnSpcReduction="10000"/>
          </a:bodyPr>
          <a:lstStyle/>
          <a:p>
            <a:pPr>
              <a:buNone/>
            </a:pPr>
            <a:r>
              <a:rPr lang="ro-RO" dirty="0"/>
              <a:t>Marin </a:t>
            </a:r>
          </a:p>
          <a:p>
            <a:pPr>
              <a:buNone/>
            </a:pPr>
            <a:r>
              <a:rPr lang="ro-RO" dirty="0"/>
              <a:t>Fotache</a:t>
            </a:r>
          </a:p>
        </p:txBody>
      </p:sp>
      <p:pic>
        <p:nvPicPr>
          <p:cNvPr id="1034" name="Picture 10" descr="Strîmbei Cătălin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98188" y="5152237"/>
            <a:ext cx="1153252" cy="1553363"/>
          </a:xfrm>
          <a:prstGeom prst="rect">
            <a:avLst/>
          </a:prstGeom>
          <a:noFill/>
        </p:spPr>
      </p:pic>
      <p:sp>
        <p:nvSpPr>
          <p:cNvPr id="12" name="Text Placeholder 2"/>
          <p:cNvSpPr txBox="1">
            <a:spLocks/>
          </p:cNvSpPr>
          <p:nvPr/>
        </p:nvSpPr>
        <p:spPr>
          <a:xfrm>
            <a:off x="1219200" y="3648397"/>
            <a:ext cx="2362200" cy="1066801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365760" marR="0" lvl="0" indent="-283464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None/>
              <a:tabLst/>
              <a:defRPr/>
            </a:pPr>
            <a:r>
              <a:rPr kumimoji="0" lang="ro-RO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Octavian </a:t>
            </a:r>
          </a:p>
          <a:p>
            <a:pPr marL="365760" marR="0" lvl="0" indent="-283464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None/>
              <a:tabLst/>
              <a:defRPr/>
            </a:pPr>
            <a:r>
              <a:rPr kumimoji="0" lang="ro-RO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Dospinescu</a:t>
            </a:r>
          </a:p>
        </p:txBody>
      </p:sp>
      <p:sp>
        <p:nvSpPr>
          <p:cNvPr id="15" name="Text Placeholder 2"/>
          <p:cNvSpPr txBox="1">
            <a:spLocks/>
          </p:cNvSpPr>
          <p:nvPr/>
        </p:nvSpPr>
        <p:spPr>
          <a:xfrm>
            <a:off x="2438400" y="5246338"/>
            <a:ext cx="5236356" cy="1411337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pPr marL="365760" marR="0" lvl="0" indent="-283464" algn="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None/>
              <a:tabLst/>
              <a:defRPr/>
            </a:pPr>
            <a:r>
              <a:rPr kumimoji="0" lang="ro-RO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Cătălin </a:t>
            </a:r>
          </a:p>
          <a:p>
            <a:pPr marL="365760" marR="0" lvl="0" indent="-283464" algn="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None/>
              <a:tabLst/>
              <a:defRPr/>
            </a:pPr>
            <a:r>
              <a:rPr kumimoji="0" lang="ro-RO" sz="3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Strîmbei</a:t>
            </a:r>
            <a:r>
              <a:rPr kumimoji="0" lang="ro-RO" sz="3200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</a:p>
          <a:p>
            <a:pPr marL="365760" marR="0" lvl="0" indent="-283464" algn="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None/>
              <a:tabLst/>
              <a:defRPr/>
            </a:pPr>
            <a:r>
              <a:rPr lang="ro-RO" sz="3200" dirty="0">
                <a:latin typeface="+mn-lt"/>
              </a:rPr>
              <a:t>(as DBA)</a:t>
            </a:r>
            <a:endParaRPr kumimoji="0" lang="ro-RO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" y="1092200"/>
            <a:ext cx="1320800" cy="1320800"/>
          </a:xfrm>
          <a:prstGeom prst="rect">
            <a:avLst/>
          </a:prstGeom>
        </p:spPr>
      </p:pic>
      <p:sp>
        <p:nvSpPr>
          <p:cNvPr id="17" name="Text Placeholder 2"/>
          <p:cNvSpPr txBox="1">
            <a:spLocks/>
          </p:cNvSpPr>
          <p:nvPr/>
        </p:nvSpPr>
        <p:spPr>
          <a:xfrm>
            <a:off x="1371600" y="1349125"/>
            <a:ext cx="1828800" cy="914400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pPr marL="365760" marR="0" lvl="0" indent="-283464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None/>
              <a:tabLst/>
              <a:defRPr/>
            </a:pPr>
            <a:r>
              <a:rPr lang="ro-RO" sz="3200" dirty="0">
                <a:latin typeface="+mn-lt"/>
              </a:rPr>
              <a:t>Armand</a:t>
            </a:r>
            <a:r>
              <a:rPr kumimoji="0" lang="ro-RO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</a:p>
          <a:p>
            <a:pPr marL="365760" marR="0" lvl="0" indent="-283464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None/>
              <a:tabLst/>
              <a:defRPr/>
            </a:pPr>
            <a:r>
              <a:rPr kumimoji="0" lang="ro-RO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Bertea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56" y="3201721"/>
            <a:ext cx="1231761" cy="152267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55292" y="2286000"/>
            <a:ext cx="1197708" cy="1543005"/>
          </a:xfrm>
          <a:prstGeom prst="rect">
            <a:avLst/>
          </a:prstGeom>
        </p:spPr>
      </p:pic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3C83286A-5AD0-8242-89E2-1C63D1393F14}"/>
              </a:ext>
            </a:extLst>
          </p:cNvPr>
          <p:cNvSpPr txBox="1">
            <a:spLocks/>
          </p:cNvSpPr>
          <p:nvPr/>
        </p:nvSpPr>
        <p:spPr>
          <a:xfrm>
            <a:off x="2436258" y="5536756"/>
            <a:ext cx="2135742" cy="11688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lnSpcReduction="10000"/>
          </a:bodyPr>
          <a:lstStyle>
            <a:lvl1pPr marL="365125" indent="-282575" algn="l" eaLnBrk="0" hangingPunct="0">
              <a:lnSpc>
                <a:spcPct val="11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 pitchFamily="18" charset="2"/>
              <a:buNone/>
              <a:defRPr sz="3000">
                <a:latin typeface="Avenir Light"/>
              </a:defRPr>
            </a:lvl1pPr>
            <a:lvl2pPr marL="639763" indent="-236538" algn="l" eaLnBrk="0" hangingPunct="0">
              <a:spcBef>
                <a:spcPts val="550"/>
              </a:spcBef>
              <a:buClr>
                <a:schemeClr val="accent1"/>
              </a:buClr>
              <a:buFont typeface="Verdana" pitchFamily="34" charset="0"/>
              <a:buChar char="◦"/>
              <a:defRPr sz="2400">
                <a:latin typeface="Arial"/>
              </a:defRPr>
            </a:lvl2pPr>
            <a:lvl3pPr marL="885825" indent="-228600" algn="l" eaLnBrk="0" hangingPunct="0">
              <a:buClr>
                <a:schemeClr val="accent2"/>
              </a:buClr>
              <a:buFont typeface="Wingdings 2" pitchFamily="18" charset="2"/>
              <a:buChar char=""/>
              <a:defRPr sz="2200">
                <a:latin typeface="Book Antiqua"/>
              </a:defRPr>
            </a:lvl3pPr>
            <a:lvl4pPr marL="1096963" indent="-173038" algn="l" eaLnBrk="0" hangingPunct="0">
              <a:buClr>
                <a:srgbClr val="C32D2E"/>
              </a:buClr>
              <a:buFont typeface="Wingdings 2" pitchFamily="18" charset="2"/>
              <a:buChar char=""/>
              <a:defRPr sz="2000">
                <a:latin typeface="+mn-lt"/>
              </a:defRPr>
            </a:lvl4pPr>
            <a:lvl5pPr marL="1296988" indent="-182563" algn="l" eaLnBrk="0" hangingPunct="0">
              <a:buClr>
                <a:srgbClr val="84AA33"/>
              </a:buClr>
              <a:buFont typeface="Wingdings 2" pitchFamily="18" charset="2"/>
              <a:buChar char=""/>
              <a:defRPr sz="1800">
                <a:latin typeface="+mn-lt"/>
              </a:defRPr>
            </a:lvl5pPr>
            <a:lvl6pPr marL="1508760" indent="-182880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>
                <a:latin typeface="+mn-lt"/>
              </a:defRPr>
            </a:lvl6pPr>
            <a:lvl7pPr marL="171907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7pPr>
            <a:lvl8pPr marL="1920240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8pPr>
            <a:lvl9pPr marL="213055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9pPr>
            <a:extLst/>
          </a:lstStyle>
          <a:p>
            <a:r>
              <a:rPr lang="ro-RO" dirty="0">
                <a:latin typeface="Avenir Medium"/>
                <a:cs typeface="Avenir Medium"/>
              </a:rPr>
              <a:t>Ionuț</a:t>
            </a:r>
          </a:p>
          <a:p>
            <a:r>
              <a:rPr lang="ro-RO" dirty="0" err="1">
                <a:latin typeface="Avenir Medium"/>
                <a:cs typeface="Avenir Medium"/>
              </a:rPr>
              <a:t>Hrubaru</a:t>
            </a:r>
            <a:endParaRPr lang="ro-RO" dirty="0">
              <a:latin typeface="Avenir Medium"/>
              <a:cs typeface="Avenir Medium"/>
            </a:endParaRPr>
          </a:p>
          <a:p>
            <a:endParaRPr lang="en-US" dirty="0">
              <a:latin typeface="Avenir Medium"/>
              <a:cs typeface="Avenir Medium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010FE2D-014F-B543-A531-A048C9D46D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5458" y="5323350"/>
            <a:ext cx="1270000" cy="1270000"/>
          </a:xfrm>
          <a:prstGeom prst="rect">
            <a:avLst/>
          </a:prstGeom>
        </p:spPr>
      </p:pic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B7852EA2-E2CB-B643-BC31-46E91E23397D}"/>
              </a:ext>
            </a:extLst>
          </p:cNvPr>
          <p:cNvSpPr txBox="1">
            <a:spLocks/>
          </p:cNvSpPr>
          <p:nvPr/>
        </p:nvSpPr>
        <p:spPr>
          <a:xfrm>
            <a:off x="6983754" y="3863046"/>
            <a:ext cx="2007846" cy="989350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pPr marL="365760" marR="0" lvl="0" indent="-283464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None/>
              <a:tabLst/>
              <a:defRPr/>
            </a:pPr>
            <a:r>
              <a:rPr kumimoji="0" lang="ro-RO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Bogdan </a:t>
            </a:r>
          </a:p>
          <a:p>
            <a:pPr marL="365760" marR="0" lvl="0" indent="-283464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None/>
              <a:tabLst/>
              <a:defRPr/>
            </a:pPr>
            <a:r>
              <a:rPr kumimoji="0" lang="ro-RO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Sandu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48F9DB73-FE43-1943-BA87-C0E9FFFD8C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09065" y="3556996"/>
            <a:ext cx="1163337" cy="1396004"/>
          </a:xfrm>
          <a:prstGeom prst="rect">
            <a:avLst/>
          </a:prstGeom>
        </p:spPr>
      </p:pic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5F6F1DA6-993B-8B4E-AA19-950653F05A45}"/>
              </a:ext>
            </a:extLst>
          </p:cNvPr>
          <p:cNvSpPr txBox="1">
            <a:spLocks/>
          </p:cNvSpPr>
          <p:nvPr/>
        </p:nvSpPr>
        <p:spPr>
          <a:xfrm>
            <a:off x="5471076" y="1246467"/>
            <a:ext cx="1752600" cy="914400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pPr marL="365760" marR="0" lvl="0" indent="-283464" algn="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None/>
              <a:tabLst/>
              <a:defRPr/>
            </a:pPr>
            <a:r>
              <a:rPr kumimoji="0" lang="ro-RO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George</a:t>
            </a:r>
          </a:p>
          <a:p>
            <a:pPr marL="365760" marR="0" lvl="0" indent="-283464" algn="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None/>
              <a:tabLst/>
              <a:defRPr/>
            </a:pPr>
            <a:r>
              <a:rPr kumimoji="0" lang="ro-RO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Talabă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2DD2F335-339B-E54E-8EEE-28F6B997E8F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37074" y="955859"/>
            <a:ext cx="1305652" cy="1305652"/>
          </a:xfrm>
          <a:prstGeom prst="rect">
            <a:avLst/>
          </a:prstGeom>
        </p:spPr>
      </p:pic>
    </p:spTree>
  </p:cSld>
  <p:clrMapOvr>
    <a:masterClrMapping/>
  </p:clrMapOvr>
  <p:transition>
    <p:random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52400"/>
            <a:ext cx="7924800" cy="1295400"/>
          </a:xfrm>
        </p:spPr>
        <p:txBody>
          <a:bodyPr anchor="ctr">
            <a:normAutofit/>
          </a:bodyPr>
          <a:lstStyle/>
          <a:p>
            <a:pPr algn="ctr"/>
            <a:r>
              <a:rPr lang="en-US" dirty="0" err="1">
                <a:cs typeface="Arial Unicode MS"/>
              </a:rPr>
              <a:t>Echip</a:t>
            </a:r>
            <a:r>
              <a:rPr lang="ro-RO" dirty="0">
                <a:cs typeface="Arial Unicode MS"/>
              </a:rPr>
              <a:t>a BD la specializarea Statistică</a:t>
            </a:r>
            <a:endParaRPr lang="en-US" dirty="0">
              <a:cs typeface="Arial Unicode MS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3477846" y="2104509"/>
            <a:ext cx="2667000" cy="1629291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10000"/>
              </a:lnSpc>
              <a:buNone/>
            </a:pPr>
            <a:r>
              <a:rPr lang="ro-RO" sz="3000" dirty="0"/>
              <a:t>Marin </a:t>
            </a:r>
          </a:p>
          <a:p>
            <a:pPr>
              <a:lnSpc>
                <a:spcPct val="110000"/>
              </a:lnSpc>
              <a:buNone/>
            </a:pPr>
            <a:r>
              <a:rPr lang="ro-RO" sz="3000" dirty="0"/>
              <a:t>Fotache </a:t>
            </a:r>
          </a:p>
          <a:p>
            <a:pPr>
              <a:lnSpc>
                <a:spcPct val="110000"/>
              </a:lnSpc>
              <a:buNone/>
            </a:pPr>
            <a:r>
              <a:rPr lang="ro-RO" sz="3000" dirty="0"/>
              <a:t>(curs)</a:t>
            </a:r>
          </a:p>
          <a:p>
            <a:pPr>
              <a:lnSpc>
                <a:spcPct val="110000"/>
              </a:lnSpc>
            </a:pPr>
            <a:endParaRPr lang="ro-RO" sz="3000" dirty="0"/>
          </a:p>
          <a:p>
            <a:pPr>
              <a:lnSpc>
                <a:spcPct val="110000"/>
              </a:lnSpc>
            </a:pPr>
            <a:endParaRPr lang="ro-RO" sz="3000" dirty="0"/>
          </a:p>
          <a:p>
            <a:pPr>
              <a:lnSpc>
                <a:spcPct val="110000"/>
              </a:lnSpc>
            </a:pPr>
            <a:endParaRPr lang="en-US" sz="30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4246" y="2159088"/>
            <a:ext cx="1197708" cy="1543005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3BCC28CF-88E1-474D-857D-95E6D3C9DAB1}"/>
              </a:ext>
            </a:extLst>
          </p:cNvPr>
          <p:cNvSpPr txBox="1">
            <a:spLocks/>
          </p:cNvSpPr>
          <p:nvPr/>
        </p:nvSpPr>
        <p:spPr>
          <a:xfrm>
            <a:off x="2438400" y="4724400"/>
            <a:ext cx="1828800" cy="836950"/>
          </a:xfrm>
          <a:prstGeom prst="rect">
            <a:avLst/>
          </a:prstGeom>
        </p:spPr>
        <p:txBody>
          <a:bodyPr>
            <a:normAutofit fontScale="85000" lnSpcReduction="20000"/>
          </a:bodyPr>
          <a:lstStyle/>
          <a:p>
            <a:pPr marL="365760" marR="0" lvl="0" indent="-283464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None/>
              <a:tabLst/>
              <a:defRPr/>
            </a:pPr>
            <a:r>
              <a:rPr kumimoji="0" lang="ro-RO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Adina</a:t>
            </a:r>
          </a:p>
          <a:p>
            <a:pPr marL="365760" marR="0" lvl="0" indent="-283464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None/>
              <a:tabLst/>
              <a:defRPr/>
            </a:pPr>
            <a:r>
              <a:rPr lang="ro-RO" sz="3200" dirty="0">
                <a:latin typeface="+mn-lt"/>
              </a:rPr>
              <a:t>Diaconu</a:t>
            </a:r>
            <a:endParaRPr kumimoji="0" lang="ro-RO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097F7272-E6A4-6B4B-9143-30112E8573BC}"/>
              </a:ext>
            </a:extLst>
          </p:cNvPr>
          <p:cNvSpPr txBox="1">
            <a:spLocks/>
          </p:cNvSpPr>
          <p:nvPr/>
        </p:nvSpPr>
        <p:spPr>
          <a:xfrm>
            <a:off x="4648201" y="4236050"/>
            <a:ext cx="2286000" cy="1326550"/>
          </a:xfrm>
          <a:prstGeom prst="rect">
            <a:avLst/>
          </a:prstGeom>
        </p:spPr>
        <p:txBody>
          <a:bodyPr>
            <a:normAutofit fontScale="85000" lnSpcReduction="20000"/>
          </a:bodyPr>
          <a:lstStyle/>
          <a:p>
            <a:pPr marL="365760" marR="0" lvl="0" indent="-283464" algn="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None/>
              <a:tabLst/>
              <a:defRPr/>
            </a:pPr>
            <a:r>
              <a:rPr kumimoji="0" lang="ro-RO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Cristina</a:t>
            </a:r>
          </a:p>
          <a:p>
            <a:pPr marL="365760" marR="0" lvl="0" indent="-283464" algn="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None/>
              <a:tabLst/>
              <a:defRPr/>
            </a:pPr>
            <a:r>
              <a:rPr kumimoji="0" lang="ro-RO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Elena</a:t>
            </a:r>
          </a:p>
          <a:p>
            <a:pPr marL="365760" marR="0" lvl="0" indent="-283464" algn="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None/>
              <a:tabLst/>
              <a:defRPr/>
            </a:pPr>
            <a:r>
              <a:rPr kumimoji="0" lang="ro-RO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Zamfir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24D7D5-0993-1045-959D-DFDAC3989A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0653" y="4377640"/>
            <a:ext cx="1261159" cy="12611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E1A1ECE-939B-9943-BC28-2FD46A0ADDD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000" t="40566" r="23839" b="41101"/>
          <a:stretch/>
        </p:blipFill>
        <p:spPr>
          <a:xfrm>
            <a:off x="6941545" y="4236050"/>
            <a:ext cx="1784295" cy="1250350"/>
          </a:xfrm>
          <a:prstGeom prst="rect">
            <a:avLst/>
          </a:prstGeom>
        </p:spPr>
      </p:pic>
    </p:spTree>
  </p:cSld>
  <p:clrMapOvr>
    <a:masterClrMapping/>
  </p:clrMapOvr>
  <p:transition>
    <p:random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0800" y="152400"/>
            <a:ext cx="5334000" cy="1143000"/>
          </a:xfrm>
        </p:spPr>
        <p:txBody>
          <a:bodyPr anchor="ctr">
            <a:normAutofit/>
          </a:bodyPr>
          <a:lstStyle/>
          <a:p>
            <a:pPr algn="ctr"/>
            <a:r>
              <a:rPr lang="ro-RO">
                <a:cs typeface="Arial Unicode MS"/>
              </a:rPr>
              <a:t>Moment publicitar</a:t>
            </a:r>
            <a:endParaRPr lang="en-US">
              <a:cs typeface="Arial Unicode MS"/>
            </a:endParaRPr>
          </a:p>
        </p:txBody>
      </p:sp>
      <p:pic>
        <p:nvPicPr>
          <p:cNvPr id="60424" name="Picture 8" descr="http://www.magazinultau.ro/images/produse/carti/SQL-Dialecte-DB2-Oracle-PostgreSQL-si-SQL-Server-7851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63650" y="1371600"/>
            <a:ext cx="3384550" cy="49530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  <p:pic>
        <p:nvPicPr>
          <p:cNvPr id="60426" name="Picture 10" descr="http://www.librariacarter.ro/images/l_fotache_proiectarea84deo9ab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10200" y="1371600"/>
            <a:ext cx="3327400" cy="49911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</p:spTree>
  </p:cSld>
  <p:clrMapOvr>
    <a:masterClrMapping/>
  </p:clrMapOvr>
  <p:transition>
    <p:random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81000"/>
            <a:ext cx="8077200" cy="1143000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ro-RO">
                <a:cs typeface="Arial Unicode MS"/>
              </a:rPr>
              <a:t>Disciplina BD a avut întodeauna priză la public !</a:t>
            </a:r>
            <a:endParaRPr lang="en-US">
              <a:cs typeface="Arial Unicode MS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762000" y="6096000"/>
            <a:ext cx="7772400" cy="685800"/>
          </a:xfrm>
        </p:spPr>
        <p:txBody>
          <a:bodyPr anchor="ctr">
            <a:noAutofit/>
          </a:bodyPr>
          <a:lstStyle/>
          <a:p>
            <a:pPr algn="ctr">
              <a:spcBef>
                <a:spcPct val="0"/>
              </a:spcBef>
              <a:buNone/>
            </a:pPr>
            <a:r>
              <a:rPr lang="ro-RO" sz="2800" b="1"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ea typeface="+mj-ea"/>
                <a:cs typeface="Avenir Light"/>
              </a:rPr>
              <a:t>Imagine de la un curs din anii trecuți</a:t>
            </a:r>
            <a:endParaRPr lang="en-US" sz="2800" b="1">
              <a:solidFill>
                <a:schemeClr val="tx2">
                  <a:satMod val="130000"/>
                </a:schemeClr>
              </a:solidFill>
              <a:effectLst>
                <a:outerShdw blurRad="50000" dist="30000" dir="5400000" algn="tl" rotWithShape="0">
                  <a:srgbClr val="000000">
                    <a:alpha val="30000"/>
                  </a:srgbClr>
                </a:outerShdw>
              </a:effectLst>
              <a:ea typeface="+mj-ea"/>
              <a:cs typeface="Avenir Light"/>
            </a:endParaRPr>
          </a:p>
        </p:txBody>
      </p:sp>
      <p:pic>
        <p:nvPicPr>
          <p:cNvPr id="40962" name="Picture 2" descr="C:\Downloads\MP900439371.JPG"/>
          <p:cNvPicPr>
            <a:picLocks noGrp="1" noChangeAspect="1" noChangeArrowheads="1"/>
          </p:cNvPicPr>
          <p:nvPr>
            <p:ph type="clipArt" sz="half" idx="2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76400" y="1924667"/>
            <a:ext cx="6019800" cy="4018933"/>
          </a:xfrm>
          <a:prstGeom prst="rect">
            <a:avLst/>
          </a:prstGeom>
          <a:noFill/>
        </p:spPr>
      </p:pic>
    </p:spTree>
  </p:cSld>
  <p:clrMapOvr>
    <a:masterClrMapping/>
  </p:clrMapOvr>
  <p:transition>
    <p:random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o-RO" b="1"/>
              <a:t>Câteva tutoriale video</a:t>
            </a:r>
            <a:endParaRPr lang="en-US" b="1"/>
          </a:p>
        </p:txBody>
      </p:sp>
      <p:sp>
        <p:nvSpPr>
          <p:cNvPr id="3" name="Rectangle 2"/>
          <p:cNvSpPr/>
          <p:nvPr/>
        </p:nvSpPr>
        <p:spPr>
          <a:xfrm>
            <a:off x="1066800" y="1905000"/>
            <a:ext cx="7620000" cy="42416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>
                <a:latin typeface="Avenir Light"/>
                <a:cs typeface="Avenir Light"/>
              </a:rPr>
              <a:t>Databases and SQL - an introduction</a:t>
            </a:r>
            <a:endParaRPr lang="ro-RO">
              <a:latin typeface="Avenir Light"/>
              <a:cs typeface="Avenir Light"/>
            </a:endParaRPr>
          </a:p>
          <a:p>
            <a:pPr>
              <a:buNone/>
            </a:pPr>
            <a:r>
              <a:rPr lang="en-US" sz="1800">
                <a:latin typeface="Avenir Light"/>
                <a:cs typeface="Avenir Light"/>
                <a:hlinkClick r:id="rId2"/>
              </a:rPr>
              <a:t>http://www.youtube.com/watch?v=SVV7HjKmFY4&amp;feature=related </a:t>
            </a:r>
            <a:endParaRPr lang="ro-RO" sz="1800">
              <a:latin typeface="Avenir Light"/>
              <a:cs typeface="Avenir Light"/>
              <a:hlinkClick r:id="rId2"/>
            </a:endParaRPr>
          </a:p>
          <a:p>
            <a:pPr>
              <a:buNone/>
            </a:pPr>
            <a:endParaRPr lang="ro-RO" sz="1400">
              <a:latin typeface="Avenir Light"/>
              <a:cs typeface="Avenir Light"/>
            </a:endParaRPr>
          </a:p>
          <a:p>
            <a:pPr>
              <a:buNone/>
            </a:pPr>
            <a:endParaRPr lang="ro-RO" sz="1400">
              <a:latin typeface="Avenir Light"/>
              <a:cs typeface="Avenir Light"/>
            </a:endParaRPr>
          </a:p>
          <a:p>
            <a:pPr>
              <a:buNone/>
            </a:pPr>
            <a:r>
              <a:rPr lang="en-US">
                <a:latin typeface="Avenir Light"/>
                <a:cs typeface="Avenir Light"/>
              </a:rPr>
              <a:t>Introduction to Databases, Part 1</a:t>
            </a:r>
            <a:endParaRPr lang="ro-RO">
              <a:latin typeface="Avenir Light"/>
              <a:cs typeface="Avenir Light"/>
            </a:endParaRPr>
          </a:p>
          <a:p>
            <a:pPr>
              <a:buNone/>
            </a:pPr>
            <a:r>
              <a:rPr lang="ro-RO" sz="1800">
                <a:latin typeface="Avenir Light"/>
                <a:cs typeface="Avenir Light"/>
                <a:hlinkClick r:id="rId3"/>
              </a:rPr>
              <a:t>http://www.youtube.com/watch?v=mNFQZzvx1VM&amp;feature=related</a:t>
            </a:r>
            <a:endParaRPr lang="ro-RO" sz="1800">
              <a:latin typeface="Avenir Light"/>
              <a:cs typeface="Avenir Light"/>
            </a:endParaRPr>
          </a:p>
          <a:p>
            <a:pPr>
              <a:buNone/>
            </a:pPr>
            <a:endParaRPr lang="ro-RO" sz="1400">
              <a:latin typeface="Avenir Light"/>
              <a:cs typeface="Avenir Light"/>
            </a:endParaRPr>
          </a:p>
          <a:p>
            <a:pPr>
              <a:buNone/>
            </a:pPr>
            <a:endParaRPr lang="ro-RO" sz="1400">
              <a:latin typeface="Avenir Light"/>
              <a:cs typeface="Avenir Light"/>
            </a:endParaRPr>
          </a:p>
          <a:p>
            <a:pPr>
              <a:buNone/>
            </a:pPr>
            <a:r>
              <a:rPr lang="en-US">
                <a:latin typeface="Avenir Light"/>
                <a:cs typeface="Avenir Light"/>
              </a:rPr>
              <a:t>Database Management Systems - Part 1</a:t>
            </a:r>
            <a:endParaRPr lang="ro-RO">
              <a:latin typeface="Avenir Light"/>
              <a:cs typeface="Avenir Light"/>
            </a:endParaRPr>
          </a:p>
          <a:p>
            <a:pPr>
              <a:buNone/>
            </a:pPr>
            <a:r>
              <a:rPr lang="en-US" sz="1800">
                <a:latin typeface="Avenir Light"/>
                <a:cs typeface="Avenir Light"/>
                <a:hlinkClick r:id="rId2"/>
              </a:rPr>
              <a:t>http://www.youtube.com/watch?v=1CEQcSSSKfo&amp;feature=related</a:t>
            </a:r>
            <a:endParaRPr lang="ro-RO" sz="1800">
              <a:latin typeface="Avenir Light"/>
              <a:cs typeface="Avenir Light"/>
            </a:endParaRPr>
          </a:p>
          <a:p>
            <a:pPr>
              <a:buNone/>
            </a:pPr>
            <a:endParaRPr lang="ro-RO" sz="1400">
              <a:latin typeface="Avenir Light"/>
              <a:cs typeface="Avenir Light"/>
            </a:endParaRPr>
          </a:p>
          <a:p>
            <a:pPr>
              <a:buNone/>
            </a:pPr>
            <a:endParaRPr lang="ro-RO" sz="1400">
              <a:latin typeface="Avenir Light"/>
              <a:cs typeface="Avenir Light"/>
            </a:endParaRPr>
          </a:p>
          <a:p>
            <a:pPr>
              <a:buNone/>
            </a:pPr>
            <a:endParaRPr lang="ro-RO" sz="1400">
              <a:latin typeface="Avenir Light"/>
              <a:cs typeface="Avenir Light"/>
            </a:endParaRPr>
          </a:p>
          <a:p>
            <a:pPr>
              <a:buNone/>
            </a:pPr>
            <a:endParaRPr lang="en-US" sz="1400">
              <a:latin typeface="Avenir Light"/>
              <a:cs typeface="Avenir Light"/>
            </a:endParaRPr>
          </a:p>
        </p:txBody>
      </p:sp>
    </p:spTree>
  </p:cSld>
  <p:clrMapOvr>
    <a:masterClrMapping/>
  </p:clrMapOvr>
  <p:transition>
    <p:random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computer codes,computing,html,Internet,Photographs,technology,text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705600" y="381000"/>
            <a:ext cx="2438400" cy="243840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228600"/>
            <a:ext cx="7620000" cy="1143000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n-US" dirty="0" err="1">
                <a:cs typeface="Arial Unicode MS"/>
              </a:rPr>
              <a:t>Tehnologii</a:t>
            </a:r>
            <a:r>
              <a:rPr lang="en-US" dirty="0">
                <a:cs typeface="Arial Unicode MS"/>
              </a:rPr>
              <a:t> </a:t>
            </a:r>
            <a:r>
              <a:rPr lang="en-US" dirty="0" err="1">
                <a:cs typeface="Arial Unicode MS"/>
              </a:rPr>
              <a:t>concurente</a:t>
            </a:r>
            <a:r>
              <a:rPr lang="en-US" dirty="0">
                <a:cs typeface="Arial Unicode MS"/>
              </a:rPr>
              <a:t> de </a:t>
            </a:r>
            <a:br>
              <a:rPr lang="en-US" dirty="0">
                <a:cs typeface="Arial Unicode MS"/>
              </a:rPr>
            </a:br>
            <a:r>
              <a:rPr lang="en-US" dirty="0" err="1">
                <a:cs typeface="Arial Unicode MS"/>
              </a:rPr>
              <a:t>stocarea</a:t>
            </a:r>
            <a:r>
              <a:rPr lang="en-US" dirty="0">
                <a:cs typeface="Arial Unicode MS"/>
              </a:rPr>
              <a:t> a </a:t>
            </a:r>
            <a:r>
              <a:rPr lang="en-US" dirty="0" err="1">
                <a:cs typeface="Arial Unicode MS"/>
              </a:rPr>
              <a:t>informa</a:t>
            </a:r>
            <a:r>
              <a:rPr lang="ro-RO" dirty="0">
                <a:cs typeface="Arial Unicode MS"/>
              </a:rPr>
              <a:t>ţiilor</a:t>
            </a:r>
            <a:endParaRPr lang="en-US" dirty="0">
              <a:cs typeface="Arial Unicode MS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914400" y="1752600"/>
            <a:ext cx="7391400" cy="4114800"/>
          </a:xfrm>
        </p:spPr>
        <p:txBody>
          <a:bodyPr>
            <a:normAutofit/>
          </a:bodyPr>
          <a:lstStyle/>
          <a:p>
            <a:r>
              <a:rPr lang="ro-RO"/>
              <a:t>Procesoare de texte</a:t>
            </a:r>
            <a:r>
              <a:rPr lang="en-US"/>
              <a:t> (Word)</a:t>
            </a:r>
            <a:endParaRPr lang="ro-RO"/>
          </a:p>
          <a:p>
            <a:r>
              <a:rPr lang="en-US"/>
              <a:t>Programe de calcule tabelare (Excel)</a:t>
            </a:r>
            <a:endParaRPr lang="ro-RO"/>
          </a:p>
          <a:p>
            <a:r>
              <a:rPr lang="ro-RO"/>
              <a:t>Tehnologii web</a:t>
            </a:r>
          </a:p>
          <a:p>
            <a:pPr lvl="1"/>
            <a:r>
              <a:rPr lang="ro-RO"/>
              <a:t>HTML</a:t>
            </a:r>
            <a:r>
              <a:rPr lang="en-US"/>
              <a:t>, </a:t>
            </a:r>
            <a:r>
              <a:rPr lang="ro-RO"/>
              <a:t>XML</a:t>
            </a:r>
            <a:r>
              <a:rPr lang="en-US"/>
              <a:t>, …</a:t>
            </a:r>
            <a:endParaRPr lang="ro-RO"/>
          </a:p>
          <a:p>
            <a:pPr lvl="1"/>
            <a:r>
              <a:rPr lang="ro-RO"/>
              <a:t>...</a:t>
            </a:r>
            <a:endParaRPr lang="en-US"/>
          </a:p>
        </p:txBody>
      </p:sp>
      <p:pic>
        <p:nvPicPr>
          <p:cNvPr id="5" name="Picture 1" descr="C:\Downloads\MP900387953.JPG"/>
          <p:cNvPicPr>
            <a:picLocks noGrp="1" noChangeAspect="1" noChangeArrowheads="1"/>
          </p:cNvPicPr>
          <p:nvPr>
            <p:ph type="clipArt" sz="half" idx="2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000" y="4038600"/>
            <a:ext cx="3631963" cy="2590800"/>
          </a:xfrm>
          <a:prstGeom prst="rect">
            <a:avLst/>
          </a:prstGeom>
          <a:noFill/>
        </p:spPr>
      </p:pic>
      <p:pic>
        <p:nvPicPr>
          <p:cNvPr id="37890" name="Picture 2" descr="C:\Users\Marin\AppData\Local\Temp\SNAGHTML17d143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24400" y="3200400"/>
            <a:ext cx="4419600" cy="3581400"/>
          </a:xfrm>
          <a:prstGeom prst="rect">
            <a:avLst/>
          </a:prstGeom>
          <a:noFill/>
        </p:spPr>
      </p:pic>
    </p:spTree>
  </p:cSld>
  <p:clrMapOvr>
    <a:masterClrMapping/>
  </p:clrMapOvr>
  <p:transition>
    <p:random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304800"/>
            <a:ext cx="9067800" cy="1143000"/>
          </a:xfrm>
        </p:spPr>
        <p:txBody>
          <a:bodyPr anchor="ctr">
            <a:normAutofit/>
          </a:bodyPr>
          <a:lstStyle/>
          <a:p>
            <a:pPr algn="ctr"/>
            <a:r>
              <a:rPr lang="ro-RO" dirty="0">
                <a:cs typeface="Arial Unicode MS"/>
              </a:rPr>
              <a:t>Dezavantajele bazelor de date </a:t>
            </a:r>
            <a:r>
              <a:rPr lang="en-US" dirty="0">
                <a:cs typeface="Arial Unicode MS"/>
              </a:rPr>
              <a:t>- </a:t>
            </a:r>
            <a:r>
              <a:rPr lang="ro-RO" dirty="0">
                <a:cs typeface="Arial Unicode MS"/>
              </a:rPr>
              <a:t>1</a:t>
            </a:r>
            <a:endParaRPr lang="en-US" dirty="0">
              <a:cs typeface="Arial Unicode MS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600" y="1524000"/>
            <a:ext cx="8382000" cy="5334000"/>
          </a:xfrm>
        </p:spPr>
        <p:txBody>
          <a:bodyPr>
            <a:normAutofit/>
          </a:bodyPr>
          <a:lstStyle/>
          <a:p>
            <a:r>
              <a:rPr lang="ro-RO"/>
              <a:t>Sunt rigide (pe</a:t>
            </a:r>
            <a:r>
              <a:rPr lang="en-US"/>
              <a:t> multe</a:t>
            </a:r>
            <a:r>
              <a:rPr lang="ro-RO"/>
              <a:t> alocuri), datorită gradului înalt de structurare</a:t>
            </a:r>
          </a:p>
          <a:p>
            <a:r>
              <a:rPr lang="ro-RO"/>
              <a:t>Cer eforturi considerabile de proiectare (vezi şi Analiza</a:t>
            </a:r>
            <a:r>
              <a:rPr lang="en-US"/>
              <a:t> </a:t>
            </a:r>
            <a:r>
              <a:rPr lang="ro-RO"/>
              <a:t>şi proiectarea </a:t>
            </a:r>
            <a:r>
              <a:rPr lang="en-US"/>
              <a:t>SI</a:t>
            </a:r>
            <a:r>
              <a:rPr lang="ro-RO"/>
              <a:t>) şi implementare</a:t>
            </a:r>
            <a:endParaRPr lang="en-US"/>
          </a:p>
          <a:p>
            <a:r>
              <a:rPr lang="en-US"/>
              <a:t> </a:t>
            </a:r>
            <a:r>
              <a:rPr lang="ro-RO"/>
              <a:t>În aplicaţii, </a:t>
            </a:r>
            <a:r>
              <a:rPr lang="en-US"/>
              <a:t>nu sunt vizibile</a:t>
            </a:r>
            <a:r>
              <a:rPr lang="ro-RO"/>
              <a:t> (uneori nici accesibile)</a:t>
            </a:r>
          </a:p>
          <a:p>
            <a:r>
              <a:rPr lang="ro-RO"/>
              <a:t>BD necesită echipamente scumpe, iar cele mai bune SGBD</a:t>
            </a:r>
            <a:r>
              <a:rPr lang="en-US"/>
              <a:t>-</a:t>
            </a:r>
            <a:r>
              <a:rPr lang="ro-RO"/>
              <a:t>uri</a:t>
            </a:r>
            <a:r>
              <a:rPr lang="en-US"/>
              <a:t> cost</a:t>
            </a:r>
            <a:r>
              <a:rPr lang="ro-RO"/>
              <a:t>ă şi trebuie întreţinute de personal specializat (administratori BD)</a:t>
            </a:r>
          </a:p>
        </p:txBody>
      </p:sp>
    </p:spTree>
  </p:cSld>
  <p:clrMapOvr>
    <a:masterClrMapping/>
  </p:clrMapOvr>
  <p:transition>
    <p:random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81000"/>
            <a:ext cx="8229600" cy="1143000"/>
          </a:xfrm>
        </p:spPr>
        <p:txBody>
          <a:bodyPr anchor="ctr">
            <a:normAutofit/>
          </a:bodyPr>
          <a:lstStyle/>
          <a:p>
            <a:pPr algn="ctr"/>
            <a:r>
              <a:rPr lang="ro-RO">
                <a:cs typeface="Arial Unicode MS"/>
              </a:rPr>
              <a:t>Dezavantajele bazelor de date </a:t>
            </a:r>
            <a:r>
              <a:rPr lang="en-US">
                <a:cs typeface="Arial Unicode MS"/>
              </a:rPr>
              <a:t>- 2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600" y="1524000"/>
            <a:ext cx="8534400" cy="5334000"/>
          </a:xfrm>
        </p:spPr>
        <p:txBody>
          <a:bodyPr>
            <a:normAutofit/>
          </a:bodyPr>
          <a:lstStyle/>
          <a:p>
            <a:r>
              <a:rPr lang="ro-RO" dirty="0"/>
              <a:t>Form</a:t>
            </a:r>
            <a:r>
              <a:rPr lang="en-US" dirty="0" err="1"/>
              <a:t>ele</a:t>
            </a:r>
            <a:r>
              <a:rPr lang="ro-RO" dirty="0"/>
              <a:t> curent</a:t>
            </a:r>
            <a:r>
              <a:rPr lang="en-US" dirty="0"/>
              <a:t>e (</a:t>
            </a:r>
            <a:r>
              <a:rPr lang="en-US" dirty="0" err="1"/>
              <a:t>naturale</a:t>
            </a:r>
            <a:r>
              <a:rPr lang="en-US" dirty="0"/>
              <a:t>)</a:t>
            </a:r>
            <a:r>
              <a:rPr lang="ro-RO" dirty="0"/>
              <a:t> în care se găsesc informaţiile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cele</a:t>
            </a:r>
            <a:r>
              <a:rPr lang="en-US" dirty="0"/>
              <a:t> d</a:t>
            </a:r>
            <a:r>
              <a:rPr lang="ro-RO" dirty="0"/>
              <a:t>e</a:t>
            </a:r>
            <a:r>
              <a:rPr lang="en-US" dirty="0"/>
              <a:t> t</a:t>
            </a:r>
            <a:r>
              <a:rPr lang="ro-RO" dirty="0"/>
              <a:t>ext</a:t>
            </a:r>
            <a:r>
              <a:rPr lang="en-US" dirty="0"/>
              <a:t>, </a:t>
            </a:r>
            <a:r>
              <a:rPr lang="en-US" dirty="0" err="1"/>
              <a:t>imagini</a:t>
            </a:r>
            <a:r>
              <a:rPr lang="en-US" dirty="0"/>
              <a:t>, </a:t>
            </a:r>
            <a:r>
              <a:rPr lang="en-US" dirty="0" err="1"/>
              <a:t>secven</a:t>
            </a:r>
            <a:r>
              <a:rPr lang="ro-RO" dirty="0"/>
              <a:t>ţe video</a:t>
            </a:r>
            <a:r>
              <a:rPr lang="en-US" dirty="0"/>
              <a:t>; </a:t>
            </a:r>
            <a:r>
              <a:rPr lang="en-US" dirty="0" err="1"/>
              <a:t>preluarea</a:t>
            </a:r>
            <a:r>
              <a:rPr lang="en-US" dirty="0"/>
              <a:t> </a:t>
            </a:r>
            <a:r>
              <a:rPr lang="ro-RO" dirty="0"/>
              <a:t>în BD necesită mecanisme de import, copiere, sau introducere manuală</a:t>
            </a:r>
          </a:p>
          <a:p>
            <a:r>
              <a:rPr lang="ro-RO" dirty="0"/>
              <a:t>Funcţionarea multor companii şi organizaţii actuale depinde decisiv de B lor D</a:t>
            </a:r>
            <a:endParaRPr lang="en-US" dirty="0"/>
          </a:p>
          <a:p>
            <a:r>
              <a:rPr lang="en-US" dirty="0"/>
              <a:t>Nu </a:t>
            </a:r>
            <a:r>
              <a:rPr lang="en-US" dirty="0" err="1"/>
              <a:t>sunt</a:t>
            </a:r>
            <a:r>
              <a:rPr lang="en-US" dirty="0"/>
              <a:t> a</a:t>
            </a:r>
            <a:r>
              <a:rPr lang="ro-RO" dirty="0"/>
              <a:t>tât de </a:t>
            </a:r>
            <a:r>
              <a:rPr lang="en-US" dirty="0"/>
              <a:t>“</a:t>
            </a:r>
            <a:r>
              <a:rPr lang="ro-RO" dirty="0"/>
              <a:t>cool</a:t>
            </a:r>
            <a:r>
              <a:rPr lang="en-US" dirty="0"/>
              <a:t>”</a:t>
            </a:r>
            <a:r>
              <a:rPr lang="ro-RO" dirty="0"/>
              <a:t> precum Facebook, Youtube</a:t>
            </a:r>
          </a:p>
          <a:p>
            <a:r>
              <a:rPr lang="ro-RO" dirty="0"/>
              <a:t>Constituie subiectul multor migrene</a:t>
            </a:r>
          </a:p>
          <a:p>
            <a:endParaRPr lang="en-US" dirty="0"/>
          </a:p>
          <a:p>
            <a:endParaRPr lang="en-US" dirty="0"/>
          </a:p>
        </p:txBody>
      </p:sp>
    </p:spTree>
  </p:cSld>
  <p:clrMapOvr>
    <a:masterClrMapping/>
  </p:clrMapOvr>
  <p:transition>
    <p:random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381000"/>
            <a:ext cx="8077200" cy="1143000"/>
          </a:xfrm>
        </p:spPr>
        <p:txBody>
          <a:bodyPr anchor="ctr">
            <a:normAutofit/>
          </a:bodyPr>
          <a:lstStyle/>
          <a:p>
            <a:pPr algn="ctr"/>
            <a:r>
              <a:rPr lang="ro-RO">
                <a:cs typeface="Arial Unicode MS"/>
              </a:rPr>
              <a:t>Avantajele bazelor de date </a:t>
            </a:r>
            <a:r>
              <a:rPr lang="en-US">
                <a:cs typeface="Arial Unicode MS"/>
              </a:rPr>
              <a:t>- 1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600" y="1676400"/>
            <a:ext cx="8305800" cy="5029200"/>
          </a:xfrm>
        </p:spPr>
        <p:txBody>
          <a:bodyPr>
            <a:normAutofit/>
          </a:bodyPr>
          <a:lstStyle/>
          <a:p>
            <a:r>
              <a:rPr lang="en-US" dirty="0"/>
              <a:t>Pot </a:t>
            </a:r>
            <a:r>
              <a:rPr lang="en-US" dirty="0" err="1"/>
              <a:t>avea</a:t>
            </a:r>
            <a:r>
              <a:rPr lang="en-US" dirty="0"/>
              <a:t> </a:t>
            </a:r>
            <a:r>
              <a:rPr lang="en-US" dirty="0" err="1"/>
              <a:t>dimensiuni</a:t>
            </a:r>
            <a:r>
              <a:rPr lang="en-US" dirty="0"/>
              <a:t> </a:t>
            </a:r>
            <a:r>
              <a:rPr lang="en-US" dirty="0" err="1"/>
              <a:t>oric</a:t>
            </a:r>
            <a:r>
              <a:rPr lang="ro-RO" dirty="0"/>
              <a:t>ât de mari (munţi de informaţii, dar şi mlaştini)</a:t>
            </a:r>
          </a:p>
          <a:p>
            <a:r>
              <a:rPr lang="ro-RO" dirty="0"/>
              <a:t>Furnizează informaţii cu mare grad de exactitate, necesare în afaceri (ex. </a:t>
            </a:r>
            <a:r>
              <a:rPr lang="en-US" dirty="0"/>
              <a:t>s</a:t>
            </a:r>
            <a:r>
              <a:rPr lang="ro-RO" dirty="0"/>
              <a:t>ituaţii contabile), calcule de structură etc.</a:t>
            </a:r>
          </a:p>
          <a:p>
            <a:r>
              <a:rPr lang="ro-RO" dirty="0"/>
              <a:t>Permit prelucrări, însumări, filtrări, căutări avansate</a:t>
            </a:r>
          </a:p>
          <a:p>
            <a:r>
              <a:rPr lang="ro-RO" dirty="0"/>
              <a:t>În rândul tehnologiile informaţionale, BD au probabil cele mai bune mecanisme de securitate </a:t>
            </a:r>
            <a:endParaRPr lang="en-US" dirty="0"/>
          </a:p>
        </p:txBody>
      </p:sp>
    </p:spTree>
  </p:cSld>
  <p:clrMapOvr>
    <a:masterClrMapping/>
  </p:clrMapOvr>
  <p:transition>
    <p:random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ro-RO">
                <a:cs typeface="Arial Unicode MS"/>
              </a:rPr>
              <a:t>Avantajele bazelor de date </a:t>
            </a:r>
            <a:r>
              <a:rPr lang="en-US">
                <a:cs typeface="Arial Unicode MS"/>
              </a:rPr>
              <a:t>- </a:t>
            </a:r>
            <a:r>
              <a:rPr lang="ro-RO">
                <a:cs typeface="Arial Unicode MS"/>
              </a:rPr>
              <a:t>2</a:t>
            </a:r>
            <a:endParaRPr lang="en-US">
              <a:cs typeface="Arial Unicode MS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600" y="1752600"/>
            <a:ext cx="8229600" cy="4800600"/>
          </a:xfrm>
        </p:spPr>
        <p:txBody>
          <a:bodyPr>
            <a:normAutofit/>
          </a:bodyPr>
          <a:lstStyle/>
          <a:p>
            <a:r>
              <a:rPr lang="ro-RO" dirty="0"/>
              <a:t>Sunt, într-o mare măsură, extensibile (scala</a:t>
            </a:r>
            <a:r>
              <a:rPr lang="en-US" dirty="0"/>
              <a:t>bile</a:t>
            </a:r>
            <a:r>
              <a:rPr lang="ro-RO" dirty="0"/>
              <a:t>)</a:t>
            </a:r>
            <a:r>
              <a:rPr lang="en-US" dirty="0"/>
              <a:t> </a:t>
            </a:r>
            <a:endParaRPr lang="ro-RO" dirty="0"/>
          </a:p>
          <a:p>
            <a:r>
              <a:rPr lang="ro-RO" dirty="0"/>
              <a:t>Oferta de software pentru BD este extrem de vastă, unele </a:t>
            </a:r>
            <a:r>
              <a:rPr lang="en-US" dirty="0" err="1"/>
              <a:t>SGBD-uri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ro-RO" dirty="0"/>
              <a:t>chiar gratuite</a:t>
            </a:r>
            <a:r>
              <a:rPr lang="en-US" dirty="0"/>
              <a:t> </a:t>
            </a:r>
            <a:r>
              <a:rPr lang="ro-RO" dirty="0"/>
              <a:t>şi instalabil</a:t>
            </a:r>
            <a:r>
              <a:rPr lang="en-US" dirty="0"/>
              <a:t>e</a:t>
            </a:r>
            <a:r>
              <a:rPr lang="ro-RO" dirty="0"/>
              <a:t> pe o gamă largă de calculatoare (Windows, Linux, Mac...)</a:t>
            </a:r>
          </a:p>
          <a:p>
            <a:r>
              <a:rPr lang="ro-RO" dirty="0"/>
              <a:t>Chiar dacă rolul lor s</a:t>
            </a:r>
            <a:r>
              <a:rPr lang="en-US" dirty="0"/>
              <a:t>-</a:t>
            </a:r>
            <a:r>
              <a:rPr lang="ro-RO" dirty="0"/>
              <a:t>ar putea d</a:t>
            </a:r>
            <a:r>
              <a:rPr lang="en-US" dirty="0" err="1"/>
              <a:t>iminua</a:t>
            </a:r>
            <a:r>
              <a:rPr lang="ro-RO" dirty="0"/>
              <a:t> în arhitecturile de tip SOA, cloud computing, etc. </a:t>
            </a:r>
            <a:r>
              <a:rPr lang="en-US" dirty="0" err="1"/>
              <a:t>deocamdat</a:t>
            </a:r>
            <a:r>
              <a:rPr lang="ro-RO" dirty="0"/>
              <a:t>ă (pentru o bună </a:t>
            </a:r>
            <a:r>
              <a:rPr lang="en-US" dirty="0"/>
              <a:t>d</a:t>
            </a:r>
            <a:r>
              <a:rPr lang="ro-RO" dirty="0"/>
              <a:t>u</a:t>
            </a:r>
            <a:r>
              <a:rPr lang="en-US" dirty="0"/>
              <a:t>r</a:t>
            </a:r>
            <a:r>
              <a:rPr lang="ro-RO" dirty="0"/>
              <a:t>ată de timp)</a:t>
            </a:r>
            <a:r>
              <a:rPr lang="en-US" dirty="0"/>
              <a:t> </a:t>
            </a:r>
            <a:r>
              <a:rPr lang="ro-RO" dirty="0"/>
              <a:t>nu au înlocuitor</a:t>
            </a:r>
            <a:endParaRPr lang="en-US" dirty="0"/>
          </a:p>
        </p:txBody>
      </p:sp>
    </p:spTree>
  </p:cSld>
  <p:clrMapOvr>
    <a:masterClrMapping/>
  </p:clrMapOvr>
  <p:transition>
    <p:random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F2014">
  <a:themeElements>
    <a:clrScheme name="Solstice">
      <a:dk1>
        <a:sysClr val="windowText" lastClr="000000"/>
      </a:dk1>
      <a:lt1>
        <a:sysClr val="window" lastClr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olstice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53000"/>
              </a:schemeClr>
            </a:gs>
            <a:gs pos="50000">
              <a:schemeClr val="phClr">
                <a:tint val="42000"/>
                <a:satMod val="255000"/>
              </a:schemeClr>
            </a:gs>
            <a:gs pos="97000">
              <a:schemeClr val="phClr">
                <a:tint val="53000"/>
                <a:satMod val="260000"/>
              </a:schemeClr>
            </a:gs>
            <a:gs pos="100000">
              <a:schemeClr val="phClr">
                <a:tint val="56000"/>
                <a:satMod val="275000"/>
              </a:schemeClr>
            </a:gs>
          </a:gsLst>
          <a:path path="circle">
            <a:fillToRect l="50000" t="50000" r="50000" b="50000"/>
          </a:path>
        </a:gradFill>
        <a:gradFill rotWithShape="1">
          <a:gsLst>
            <a:gs pos="0">
              <a:schemeClr val="phClr">
                <a:tint val="92000"/>
                <a:satMod val="170000"/>
              </a:schemeClr>
            </a:gs>
            <a:gs pos="15000">
              <a:schemeClr val="phClr">
                <a:tint val="92000"/>
                <a:shade val="99000"/>
                <a:satMod val="170000"/>
              </a:schemeClr>
            </a:gs>
            <a:gs pos="62000">
              <a:schemeClr val="phClr">
                <a:tint val="96000"/>
                <a:shade val="80000"/>
                <a:satMod val="170000"/>
              </a:schemeClr>
            </a:gs>
            <a:gs pos="97000">
              <a:schemeClr val="phClr">
                <a:tint val="98000"/>
                <a:shade val="63000"/>
                <a:satMod val="170000"/>
              </a:schemeClr>
            </a:gs>
            <a:gs pos="100000">
              <a:schemeClr val="phClr">
                <a:shade val="62000"/>
                <a:satMod val="170000"/>
              </a:schemeClr>
            </a:gs>
          </a:gsLst>
          <a:path path="circle">
            <a:fillToRect l="50000" t="50000" r="50000" b="5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 contourW="12700">
            <a:bevelT w="0" h="0"/>
            <a:contourClr>
              <a:schemeClr val="phClr">
                <a:shade val="80000"/>
              </a:schemeClr>
            </a:contourClr>
          </a:sp3d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5400000"/>
            </a:lightRig>
          </a:scene3d>
          <a:sp3d contourW="12700">
            <a:bevelT w="25400" h="50800" prst="angle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355000"/>
              </a:schemeClr>
            </a:gs>
            <a:gs pos="40000">
              <a:schemeClr val="phClr">
                <a:tint val="85000"/>
                <a:satMod val="320000"/>
              </a:schemeClr>
            </a:gs>
            <a:gs pos="100000">
              <a:schemeClr val="phClr">
                <a:shade val="55000"/>
                <a:satMod val="300000"/>
              </a:schemeClr>
            </a:gs>
          </a:gsLst>
          <a:path path="circle">
            <a:fillToRect l="-24500" t="-20000" r="124500" b="12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"/>
                <a:satMod val="300000"/>
              </a:schemeClr>
              <a:schemeClr val="phClr">
                <a:tint val="90000"/>
                <a:satMod val="225000"/>
              </a:schemeClr>
            </a:duotone>
          </a:blip>
          <a:tile tx="0" ty="0" sx="90000" sy="90000" flip="xy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MF2014">
  <a:themeElements>
    <a:clrScheme name="Solstice">
      <a:dk1>
        <a:sysClr val="windowText" lastClr="000000"/>
      </a:dk1>
      <a:lt1>
        <a:sysClr val="window" lastClr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olstice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53000"/>
              </a:schemeClr>
            </a:gs>
            <a:gs pos="50000">
              <a:schemeClr val="phClr">
                <a:tint val="42000"/>
                <a:satMod val="255000"/>
              </a:schemeClr>
            </a:gs>
            <a:gs pos="97000">
              <a:schemeClr val="phClr">
                <a:tint val="53000"/>
                <a:satMod val="260000"/>
              </a:schemeClr>
            </a:gs>
            <a:gs pos="100000">
              <a:schemeClr val="phClr">
                <a:tint val="56000"/>
                <a:satMod val="275000"/>
              </a:schemeClr>
            </a:gs>
          </a:gsLst>
          <a:path path="circle">
            <a:fillToRect l="50000" t="50000" r="50000" b="50000"/>
          </a:path>
        </a:gradFill>
        <a:gradFill rotWithShape="1">
          <a:gsLst>
            <a:gs pos="0">
              <a:schemeClr val="phClr">
                <a:tint val="92000"/>
                <a:satMod val="170000"/>
              </a:schemeClr>
            </a:gs>
            <a:gs pos="15000">
              <a:schemeClr val="phClr">
                <a:tint val="92000"/>
                <a:shade val="99000"/>
                <a:satMod val="170000"/>
              </a:schemeClr>
            </a:gs>
            <a:gs pos="62000">
              <a:schemeClr val="phClr">
                <a:tint val="96000"/>
                <a:shade val="80000"/>
                <a:satMod val="170000"/>
              </a:schemeClr>
            </a:gs>
            <a:gs pos="97000">
              <a:schemeClr val="phClr">
                <a:tint val="98000"/>
                <a:shade val="63000"/>
                <a:satMod val="170000"/>
              </a:schemeClr>
            </a:gs>
            <a:gs pos="100000">
              <a:schemeClr val="phClr">
                <a:shade val="62000"/>
                <a:satMod val="170000"/>
              </a:schemeClr>
            </a:gs>
          </a:gsLst>
          <a:path path="circle">
            <a:fillToRect l="50000" t="50000" r="50000" b="5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 contourW="12700">
            <a:bevelT w="0" h="0"/>
            <a:contourClr>
              <a:schemeClr val="phClr">
                <a:shade val="80000"/>
              </a:schemeClr>
            </a:contourClr>
          </a:sp3d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5400000"/>
            </a:lightRig>
          </a:scene3d>
          <a:sp3d contourW="12700">
            <a:bevelT w="25400" h="50800" prst="angle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355000"/>
              </a:schemeClr>
            </a:gs>
            <a:gs pos="40000">
              <a:schemeClr val="phClr">
                <a:tint val="85000"/>
                <a:satMod val="320000"/>
              </a:schemeClr>
            </a:gs>
            <a:gs pos="100000">
              <a:schemeClr val="phClr">
                <a:shade val="55000"/>
                <a:satMod val="300000"/>
              </a:schemeClr>
            </a:gs>
          </a:gsLst>
          <a:path path="circle">
            <a:fillToRect l="-24500" t="-20000" r="124500" b="12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"/>
                <a:satMod val="300000"/>
              </a:schemeClr>
              <a:schemeClr val="phClr">
                <a:tint val="90000"/>
                <a:satMod val="225000"/>
              </a:schemeClr>
            </a:duotone>
          </a:blip>
          <a:tile tx="0" ty="0" sx="90000" sy="90000" flip="xy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1297</TotalTime>
  <Words>1825</Words>
  <Application>Microsoft Macintosh PowerPoint</Application>
  <PresentationFormat>On-screen Show (4:3)</PresentationFormat>
  <Paragraphs>246</Paragraphs>
  <Slides>48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48</vt:i4>
      </vt:variant>
    </vt:vector>
  </HeadingPairs>
  <TitlesOfParts>
    <vt:vector size="65" baseType="lpstr">
      <vt:lpstr>Arial Unicode MS</vt:lpstr>
      <vt:lpstr>American Typewriter</vt:lpstr>
      <vt:lpstr>Arial</vt:lpstr>
      <vt:lpstr>Avenir Light</vt:lpstr>
      <vt:lpstr>Avenir Medium</vt:lpstr>
      <vt:lpstr>Book Antiqua</vt:lpstr>
      <vt:lpstr>Gabriola</vt:lpstr>
      <vt:lpstr>Gill Sans MT</vt:lpstr>
      <vt:lpstr>Segoe UI</vt:lpstr>
      <vt:lpstr>Segoe UI Semibold</vt:lpstr>
      <vt:lpstr>Times New Roman</vt:lpstr>
      <vt:lpstr>Vani</vt:lpstr>
      <vt:lpstr>Verdana</vt:lpstr>
      <vt:lpstr>Wingdings</vt:lpstr>
      <vt:lpstr>Wingdings 2</vt:lpstr>
      <vt:lpstr>MF2014</vt:lpstr>
      <vt:lpstr>1_MF2014</vt:lpstr>
      <vt:lpstr>BAZE DE DATE</vt:lpstr>
      <vt:lpstr>Ce sunt bazele de date ?</vt:lpstr>
      <vt:lpstr>Există baze de date fără calculatoare ?</vt:lpstr>
      <vt:lpstr>Putem trăi fără baze date ?</vt:lpstr>
      <vt:lpstr>Tehnologii concurente de  stocarea a informaţiilor</vt:lpstr>
      <vt:lpstr>Dezavantajele bazelor de date - 1</vt:lpstr>
      <vt:lpstr>Dezavantajele bazelor de date - 2</vt:lpstr>
      <vt:lpstr>Avantajele bazelor de date - 1</vt:lpstr>
      <vt:lpstr>Avantajele bazelor de date - 2</vt:lpstr>
      <vt:lpstr>Prin ce diferă esenţial BD de foile de calcul sau alte tehnologii?</vt:lpstr>
      <vt:lpstr>Schemă de principiu a unei baze de date </vt:lpstr>
      <vt:lpstr>O definiţie academică (lemnoasă)</vt:lpstr>
      <vt:lpstr>Cele două aspecte ale BD</vt:lpstr>
      <vt:lpstr>Sisteme de gestiune a bazelor de date (SGBD) - 1</vt:lpstr>
      <vt:lpstr>Sisteme de gestiune a bazelor de date (SGBD) - 2</vt:lpstr>
      <vt:lpstr>Schemă simplistă de folosire a BD</vt:lpstr>
      <vt:lpstr>Servere de baze de date</vt:lpstr>
      <vt:lpstr>Schema simplificată a unui server BDR</vt:lpstr>
      <vt:lpstr>Ex. de arhitectură informaţională</vt:lpstr>
      <vt:lpstr>Un server BD Open Source - PostgreSQL</vt:lpstr>
      <vt:lpstr>Unul dintre cele mai puternice servere BD – IBM DB2</vt:lpstr>
      <vt:lpstr>Serverul BD cu cea mai bună dinamică a pieței – Microsoft SQL Server</vt:lpstr>
      <vt:lpstr>(Probabil) cel mai bun server BD – Oracle</vt:lpstr>
      <vt:lpstr>Utilizatori involuntari ai BD</vt:lpstr>
      <vt:lpstr>Utilizatori voluntari ai BD-1</vt:lpstr>
      <vt:lpstr>Utilizatori voluntari ai BD-2</vt:lpstr>
      <vt:lpstr>Utilizatori voluntari ai BD-3</vt:lpstr>
      <vt:lpstr>Utilizatori voluntari ai BD-4</vt:lpstr>
      <vt:lpstr>Niveluri de abstractizare a datelor</vt:lpstr>
      <vt:lpstr>Evoluţia (incompletă a) bazelor de date</vt:lpstr>
      <vt:lpstr>Modelul ierarhic</vt:lpstr>
      <vt:lpstr>Modelul reţea</vt:lpstr>
      <vt:lpstr>Modelul relaţional</vt:lpstr>
      <vt:lpstr>Modelul E-R</vt:lpstr>
      <vt:lpstr>“Modelul” de date XML</vt:lpstr>
      <vt:lpstr>Un “model” de date NoSQL - MongoDB</vt:lpstr>
      <vt:lpstr>Limbaje de programare pentru BD</vt:lpstr>
      <vt:lpstr>Limbaje pentru BD Trei tipuri de comenzi </vt:lpstr>
      <vt:lpstr>Teme actuale în bazele de date și domenii conexe</vt:lpstr>
      <vt:lpstr>Două ţinte (victime) ale cursului</vt:lpstr>
      <vt:lpstr>Dificultăţi majore ale cursului</vt:lpstr>
      <vt:lpstr>Examinare. Cum v-o doriţi...</vt:lpstr>
      <vt:lpstr>... şi cum o să se desfăşoare</vt:lpstr>
      <vt:lpstr>Echipa BD la InfoEc</vt:lpstr>
      <vt:lpstr>Echipa BD la specializarea Statistică</vt:lpstr>
      <vt:lpstr>Moment publicitar</vt:lpstr>
      <vt:lpstr>Disciplina BD a avut întodeauna priză la public !</vt:lpstr>
      <vt:lpstr>Câteva tutoriale video</vt:lpstr>
    </vt:vector>
  </TitlesOfParts>
  <Company>FEAA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BAZE DE DATE</dc:title>
  <dc:creator>FotacheM</dc:creator>
  <cp:lastModifiedBy>Marin Fotache</cp:lastModifiedBy>
  <cp:revision>227</cp:revision>
  <dcterms:created xsi:type="dcterms:W3CDTF">2002-10-11T06:23:42Z</dcterms:created>
  <dcterms:modified xsi:type="dcterms:W3CDTF">2018-09-22T06:54:32Z</dcterms:modified>
</cp:coreProperties>
</file>